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0" r:id="rId2"/>
    <p:sldId id="287" r:id="rId3"/>
    <p:sldId id="288" r:id="rId4"/>
    <p:sldId id="289" r:id="rId5"/>
    <p:sldId id="316" r:id="rId6"/>
    <p:sldId id="317" r:id="rId7"/>
    <p:sldId id="318" r:id="rId8"/>
    <p:sldId id="319" r:id="rId9"/>
    <p:sldId id="320" r:id="rId10"/>
    <p:sldId id="321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9576-C038-457A-88A7-3E36D616D40B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54BD6-91F7-4A45-8F05-9D35B9B5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7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4A515A-B5C7-4F69-A1C9-1BC834FE93D6}" type="slidenum">
              <a:rPr lang="ru-RU"/>
              <a:pPr/>
              <a:t>2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CEB45C-2A9B-469D-8497-038CA7713E5E}" type="slidenum">
              <a:rPr lang="en-US"/>
              <a:pPr/>
              <a:t>39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41E45C-9712-449C-AD10-64DA2D5E2D02}" type="slidenum">
              <a:rPr lang="en-US"/>
              <a:pPr/>
              <a:t>40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943F98-4427-4BD9-8184-7699FE88F545}" type="slidenum">
              <a:rPr lang="en-US"/>
              <a:pPr/>
              <a:t>41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FB99C6-9082-4E49-A6C5-3797949403CE}" type="slidenum">
              <a:rPr lang="en-US"/>
              <a:pPr/>
              <a:t>42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013F37-3930-44D3-9F5C-A46840F2B21E}" type="slidenum">
              <a:rPr lang="ru-RU"/>
              <a:pPr/>
              <a:t>43</a:t>
            </a:fld>
            <a:endParaRPr 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41D32D-8778-4CAD-AC21-84DEB390AE1F}" type="slidenum">
              <a:rPr lang="ru-RU"/>
              <a:pPr/>
              <a:t>44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6F59C9-3AD3-4ED5-8DAB-288B940AC73B}" type="slidenum">
              <a:rPr lang="ru-RU"/>
              <a:pPr/>
              <a:t>45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95647-2254-40C0-871E-726F254C46CB}" type="slidenum">
              <a:rPr lang="ru-RU"/>
              <a:pPr/>
              <a:t>46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83336E-D6C0-45D5-83B8-2AAA5946DBDE}" type="slidenum">
              <a:rPr lang="ru-RU"/>
              <a:pPr/>
              <a:t>47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E0BEE-568A-46A5-A535-E626C173EEA0}" type="slidenum">
              <a:rPr lang="ru-RU"/>
              <a:pPr/>
              <a:t>48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4C64AB-BC21-4C47-A1C9-C0870D595227}" type="slidenum">
              <a:rPr lang="ru-RU"/>
              <a:pPr/>
              <a:t>3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65B81B-2775-4D51-B276-FB604851B3B1}" type="slidenum">
              <a:rPr lang="ru-RU"/>
              <a:pPr/>
              <a:t>49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19FE7C-BCF3-4A8C-BA56-9C74656F92E6}" type="slidenum">
              <a:rPr lang="ru-RU"/>
              <a:pPr/>
              <a:t>50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7A668-CAF8-4A15-BF0B-B7B8F28EC48B}" type="slidenum">
              <a:rPr lang="ru-RU"/>
              <a:pPr/>
              <a:t>51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367C8A-BCC3-4A53-B7B5-44E5117B46E9}" type="slidenum">
              <a:rPr lang="ru-RU"/>
              <a:pPr/>
              <a:t>52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218DAC-2843-42C4-B3DD-93AC763B9D7E}" type="slidenum">
              <a:rPr lang="ru-RU"/>
              <a:pPr/>
              <a:t>53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1201B6-3BD0-4461-80B4-EE9BE194DBA4}" type="slidenum">
              <a:rPr lang="ru-RU"/>
              <a:pPr/>
              <a:t>54</a:t>
            </a:fld>
            <a:endParaRPr lang="ru-RU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FA14BA-D632-47FD-995D-2C7C074E7E9B}" type="slidenum">
              <a:rPr lang="ru-RU"/>
              <a:pPr/>
              <a:t>55</a:t>
            </a:fld>
            <a:endParaRPr lang="ru-RU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72B796-D49E-4C75-9DBA-BBA91211E6DA}" type="slidenum">
              <a:rPr lang="ru-RU"/>
              <a:pPr/>
              <a:t>56</a:t>
            </a:fld>
            <a:endParaRPr lang="ru-RU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1DE852-A632-4235-8AC0-EB35652C0107}" type="slidenum">
              <a:rPr lang="ru-RU"/>
              <a:pPr/>
              <a:t>57</a:t>
            </a:fld>
            <a:endParaRPr lang="ru-RU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3D869B-488D-4EDB-B8BA-8C91C66ABDE6}" type="slidenum">
              <a:rPr lang="ru-RU"/>
              <a:pPr/>
              <a:t>58</a:t>
            </a:fld>
            <a:endParaRPr lang="ru-R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9D69B0-7B34-4699-A4A5-695E447E3552}" type="slidenum">
              <a:rPr lang="ru-RU"/>
              <a:pPr/>
              <a:t>4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EDABB1-F2FC-4952-BF10-E20551791DBE}" type="slidenum">
              <a:rPr lang="ru-RU"/>
              <a:pPr/>
              <a:t>59</a:t>
            </a:fld>
            <a:endParaRPr lang="ru-R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317694-9827-4ABA-94EF-889C3D5B307E}" type="slidenum">
              <a:rPr lang="ru-RU"/>
              <a:pPr/>
              <a:t>61</a:t>
            </a:fld>
            <a:endParaRPr 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D37CD-8BEC-412E-8BCD-AB79433E2FF1}" type="slidenum">
              <a:rPr lang="ru-RU"/>
              <a:pPr/>
              <a:t>62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F8047B-2AF5-4AAE-B7F6-85259DAA53AB}" type="slidenum">
              <a:rPr lang="ru-RU"/>
              <a:pPr/>
              <a:t>63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EA2D4A-FF08-4AE9-A13E-9B2701780244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31EB4E-CB25-42F0-864C-70158324B3DE}" type="slidenum">
              <a:rPr lang="en-US"/>
              <a:pPr/>
              <a:t>9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B7DDE5-E270-48B5-987D-2DD769885777}" type="slidenum">
              <a:rPr lang="en-US"/>
              <a:pPr/>
              <a:t>10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EFE1-4B42-49CE-811A-BFEF4B40618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1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6861B9-D11F-4657-84E8-A7D9E6AC89AA}" type="slidenum">
              <a:rPr lang="en-US"/>
              <a:pPr/>
              <a:t>37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75BDB-A745-40FD-8F2D-61B679A392DC}" type="slidenum">
              <a:rPr lang="en-US"/>
              <a:pPr/>
              <a:t>38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9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2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05990A4E-8C59-405C-9FDC-FAF59F5508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4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5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3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5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2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2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2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4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7CC4-E952-4C5F-923F-531A74136711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78E8-79FB-4D1A-9882-D1053E9C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3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meshanya\Desktop\z0r-de_3714.swf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Открытая олимпиада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Разбор задач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921" y="0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Решение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100 </a:t>
            </a:r>
            <a:r>
              <a:rPr lang="en-US" dirty="0" err="1"/>
              <a:t>баллов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0" y="908720"/>
                <a:ext cx="8045280" cy="2232248"/>
              </a:xfrm>
              <a:ln/>
            </p:spPr>
            <p:txBody>
              <a:bodyPr tIns="20002">
                <a:normAutofit/>
              </a:bodyPr>
              <a:lstStyle/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sz="2300" dirty="0" smtClean="0"/>
                  <a:t>Заметим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что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 err="1" smtClean="0"/>
                  <a:t>быстро</a:t>
                </a:r>
                <a:r>
                  <a:rPr lang="ru-RU" sz="2300" dirty="0" smtClean="0"/>
                  <a:t> (экспоненциально)</a:t>
                </a:r>
                <a:r>
                  <a:rPr lang="en-US" sz="2300" dirty="0" smtClean="0"/>
                  <a:t> </a:t>
                </a:r>
                <a:r>
                  <a:rPr lang="en-US" sz="2300" dirty="0" err="1"/>
                  <a:t>растут</a:t>
                </a:r>
                <a:r>
                  <a:rPr lang="en-US" sz="2300" dirty="0"/>
                  <a:t>, а </a:t>
                </a:r>
                <a:r>
                  <a:rPr lang="en-US" sz="2300" dirty="0" err="1"/>
                  <a:t>для</a:t>
                </a:r>
                <a:r>
                  <a:rPr lang="en-US" sz="2300" dirty="0"/>
                  <a:t> </a:t>
                </a:r>
                <a:r>
                  <a:rPr lang="en-US" sz="2300" dirty="0" err="1"/>
                  <a:t>того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чтобы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получить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кандидата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на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ответ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то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надо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чтобы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3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300" dirty="0" err="1" smtClean="0"/>
                  <a:t>было</a:t>
                </a:r>
                <a:r>
                  <a:rPr lang="en-US" sz="2300" dirty="0" smtClean="0"/>
                  <a:t> </a:t>
                </a:r>
                <a:r>
                  <a:rPr lang="en-US" sz="2300" dirty="0" err="1"/>
                  <a:t>не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больше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изменения</a:t>
                </a:r>
                <a:r>
                  <a:rPr lang="en-US" sz="2300" dirty="0"/>
                  <a:t> </a:t>
                </a:r>
                <a:r>
                  <a:rPr lang="en-US" sz="2300" dirty="0" err="1"/>
                  <a:t>суммы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𝐷</m:t>
                    </m:r>
                  </m:oMath>
                </a14:m>
                <a:endParaRPr lang="en-US" sz="2300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sz="2300" dirty="0" err="1"/>
                  <a:t>Возможных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позиций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(</m:t>
                    </m:r>
                    <m:r>
                      <a:rPr lang="en-US" sz="2300" i="1" dirty="0" err="1">
                        <a:latin typeface="Cambria Math"/>
                      </a:rPr>
                      <m:t>𝑖</m:t>
                    </m:r>
                    <m:r>
                      <a:rPr lang="en-US" sz="2300" i="1" dirty="0">
                        <a:latin typeface="Cambria Math"/>
                      </a:rPr>
                      <m:t>, </m:t>
                    </m:r>
                    <m:r>
                      <a:rPr lang="en-US" sz="2300" i="1" dirty="0">
                        <a:latin typeface="Cambria Math"/>
                      </a:rPr>
                      <m:t>𝑗</m:t>
                    </m:r>
                    <m:r>
                      <a:rPr lang="en-US" sz="2300" i="1" dirty="0">
                        <a:latin typeface="Cambria Math"/>
                      </a:rPr>
                      <m:t>), </m:t>
                    </m:r>
                  </m:oMath>
                </a14:m>
                <a:r>
                  <a:rPr lang="en-US" sz="2300" dirty="0" err="1"/>
                  <a:t>таких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что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30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3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300" b="0" i="1" dirty="0" smtClean="0">
                            <a:latin typeface="Cambria Math"/>
                          </a:rPr>
                          <m:t>, </m:t>
                        </m:r>
                        <m:r>
                          <a:rPr lang="en-US" sz="23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300" b="0" i="1" dirty="0" smtClean="0">
                        <a:latin typeface="Cambria Math"/>
                      </a:rPr>
                      <m:t>≤</m:t>
                    </m:r>
                    <m:r>
                      <a:rPr lang="en-US" sz="2300" i="1" dirty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300" dirty="0"/>
                  <a:t>, </a:t>
                </a:r>
                <a:r>
                  <a:rPr lang="en-US" sz="2300" dirty="0" err="1"/>
                  <a:t>мало</a:t>
                </a:r>
                <a:r>
                  <a:rPr lang="en-US" sz="2300" dirty="0"/>
                  <a:t>.</a:t>
                </a:r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sz="2300" dirty="0" err="1"/>
                  <a:t>Так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как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/>
                          </a:rPr>
                          <m:t>+1,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3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300" dirty="0" smtClean="0"/>
                  <a:t> </a:t>
                </a:r>
                <a:r>
                  <a:rPr lang="en-US" sz="2300" dirty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300" dirty="0"/>
                  <a:t>, </a:t>
                </a:r>
                <a:r>
                  <a:rPr lang="en-US" sz="2300" dirty="0" err="1"/>
                  <a:t>то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картинка</a:t>
                </a:r>
                <a:r>
                  <a:rPr lang="en-US" sz="2300" dirty="0"/>
                  <a:t> </a:t>
                </a:r>
                <a:r>
                  <a:rPr lang="en-US" sz="2300" dirty="0" err="1"/>
                  <a:t>выглядит</a:t>
                </a:r>
                <a:r>
                  <a:rPr lang="en-US" sz="2300" dirty="0"/>
                  <a:t> </a:t>
                </a:r>
                <a:r>
                  <a:rPr lang="en-US" sz="2300" dirty="0" err="1"/>
                  <a:t>так</a:t>
                </a:r>
                <a:endParaRPr lang="en-US" sz="2300" dirty="0"/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0" y="908720"/>
                <a:ext cx="8045280" cy="2232248"/>
              </a:xfrm>
              <a:blipFill rotWithShape="1">
                <a:blip r:embed="rId3"/>
                <a:stretch>
                  <a:fillRect t="-2732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13175"/>
              </p:ext>
            </p:extLst>
          </p:nvPr>
        </p:nvGraphicFramePr>
        <p:xfrm>
          <a:off x="479028" y="3068960"/>
          <a:ext cx="8051040" cy="1791548"/>
        </p:xfrm>
        <a:graphic>
          <a:graphicData uri="http://schemas.openxmlformats.org/drawingml/2006/table">
            <a:tbl>
              <a:tblPr/>
              <a:tblGrid>
                <a:gridCol w="1010880"/>
                <a:gridCol w="1005120"/>
                <a:gridCol w="1015200"/>
                <a:gridCol w="996480"/>
                <a:gridCol w="1005120"/>
                <a:gridCol w="1005120"/>
                <a:gridCol w="1005120"/>
                <a:gridCol w="1008000"/>
              </a:tblGrid>
              <a:tr h="4378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378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378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7813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2655" marR="32655" marT="47060" marB="32659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328" name="Text Box 112"/>
              <p:cNvSpPr txBox="1">
                <a:spLocks noChangeArrowheads="1"/>
              </p:cNvSpPr>
              <p:nvPr/>
            </p:nvSpPr>
            <p:spPr bwMode="auto">
              <a:xfrm>
                <a:off x="457921" y="5013176"/>
                <a:ext cx="8045280" cy="1656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0002" rIns="0" bIns="0"/>
              <a:lstStyle>
                <a:lvl1pPr marL="431800" indent="-32385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spcAft>
                    <a:spcPts val="1293"/>
                  </a:spcAft>
                  <a:buSzPct val="45000"/>
                  <a:buFont typeface="Wingdings" charset="2"/>
                  <a:buChar char=""/>
                </a:pPr>
                <a:r>
                  <a:rPr lang="en-US" sz="2300" dirty="0" smtClean="0">
                    <a:latin typeface="+mn-lt"/>
                  </a:rPr>
                  <a:t>Это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позволяет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нам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быстро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перебирать</a:t>
                </a:r>
                <a:r>
                  <a:rPr lang="en-US" sz="2300" dirty="0">
                    <a:latin typeface="+mn-lt"/>
                  </a:rPr>
                  <a:t>: </a:t>
                </a:r>
                <a:r>
                  <a:rPr lang="en-US" sz="2300" dirty="0" err="1">
                    <a:latin typeface="+mn-lt"/>
                  </a:rPr>
                  <a:t>идем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снизу-вверх</a:t>
                </a:r>
                <a:r>
                  <a:rPr lang="en-US" sz="2300" dirty="0">
                    <a:latin typeface="+mn-lt"/>
                  </a:rPr>
                  <a:t>, </a:t>
                </a:r>
                <a:r>
                  <a:rPr lang="en-US" sz="2300" dirty="0" err="1">
                    <a:latin typeface="+mn-lt"/>
                  </a:rPr>
                  <a:t>справа-налево</a:t>
                </a:r>
                <a:r>
                  <a:rPr lang="en-US" sz="2300" dirty="0">
                    <a:latin typeface="+mn-lt"/>
                  </a:rPr>
                  <a:t>, </a:t>
                </a:r>
                <a:r>
                  <a:rPr lang="en-US" sz="2300" dirty="0" err="1">
                    <a:latin typeface="+mn-lt"/>
                  </a:rPr>
                  <a:t>когда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число</a:t>
                </a:r>
                <a:r>
                  <a:rPr lang="en-US" sz="2300" dirty="0">
                    <a:latin typeface="+mn-lt"/>
                  </a:rPr>
                  <a:t> в </a:t>
                </a:r>
                <a:r>
                  <a:rPr lang="en-US" sz="2300" dirty="0" err="1">
                    <a:latin typeface="+mn-lt"/>
                  </a:rPr>
                  <a:t>строке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слишком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большое</a:t>
                </a:r>
                <a:r>
                  <a:rPr lang="en-US" sz="2300" dirty="0">
                    <a:latin typeface="+mn-lt"/>
                  </a:rPr>
                  <a:t>, </a:t>
                </a:r>
                <a:r>
                  <a:rPr lang="en-US" sz="2300" dirty="0" err="1">
                    <a:latin typeface="+mn-lt"/>
                  </a:rPr>
                  <a:t>то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заканчиваем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>
                    <a:latin typeface="+mn-lt"/>
                  </a:rPr>
                  <a:t>обработку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en-US" sz="2300" dirty="0" err="1" smtClean="0">
                    <a:latin typeface="+mn-lt"/>
                  </a:rPr>
                  <a:t>строки</a:t>
                </a:r>
                <a:endParaRPr lang="ru-RU" sz="2300" dirty="0" smtClean="0">
                  <a:latin typeface="+mn-lt"/>
                </a:endParaRPr>
              </a:p>
              <a:p>
                <a:pPr>
                  <a:spcAft>
                    <a:spcPts val="1293"/>
                  </a:spcAft>
                  <a:buSzPct val="45000"/>
                  <a:buFont typeface="Wingdings" charset="2"/>
                  <a:buChar char="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300" dirty="0" smtClean="0">
                    <a:latin typeface="+mn-lt"/>
                  </a:rPr>
                  <a:t> </a:t>
                </a:r>
                <a:r>
                  <a:rPr lang="ru-RU" sz="2300" dirty="0" smtClean="0">
                    <a:latin typeface="+mn-lt"/>
                  </a:rPr>
                  <a:t>на самом деле равно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3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3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300" b="0" i="1" smtClean="0">
                            <a:latin typeface="Cambria Math"/>
                          </a:rPr>
                          <m:t>+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3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3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3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3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3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3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3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300" b="0" i="1" smtClean="0">
                            <a:latin typeface="Cambria Math"/>
                          </a:rPr>
                          <m:t>! </m:t>
                        </m:r>
                        <m:d>
                          <m:dPr>
                            <m:ctrlPr>
                              <a:rPr lang="en-US" sz="23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300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3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2300" dirty="0">
                  <a:latin typeface="+mn-lt"/>
                </a:endParaRPr>
              </a:p>
            </p:txBody>
          </p:sp>
        </mc:Choice>
        <mc:Fallback xmlns="">
          <p:sp>
            <p:nvSpPr>
              <p:cNvPr id="9328" name="Text 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21" y="5013176"/>
                <a:ext cx="8045280" cy="1656165"/>
              </a:xfrm>
              <a:prstGeom prst="rect">
                <a:avLst/>
              </a:prstGeom>
              <a:blipFill rotWithShape="1">
                <a:blip r:embed="rId4"/>
                <a:stretch>
                  <a:fillRect t="-4044" b="-128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997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650"/>
            <a:ext cx="9144000" cy="1249110"/>
          </a:xfrm>
        </p:spPr>
        <p:txBody>
          <a:bodyPr>
            <a:noAutofit/>
          </a:bodyPr>
          <a:lstStyle/>
          <a:p>
            <a:r>
              <a:rPr lang="ru-RU" sz="6000" dirty="0" smtClean="0"/>
              <a:t>Транспортные потоки</a:t>
            </a:r>
            <a:endParaRPr lang="ru-RU" sz="6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517232"/>
            <a:ext cx="871296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Автор задачи: </a:t>
            </a:r>
            <a:r>
              <a:rPr lang="ru-RU" dirty="0" smtClean="0"/>
              <a:t>Ивлев Фёдор, МГУ</a:t>
            </a:r>
          </a:p>
          <a:p>
            <a:r>
              <a:rPr lang="ru-RU" dirty="0" smtClean="0"/>
              <a:t>Разработчики: Ахмедов Максим, </a:t>
            </a:r>
            <a:r>
              <a:rPr lang="ru-RU" dirty="0" smtClean="0"/>
              <a:t>МГУ</a:t>
            </a:r>
          </a:p>
          <a:p>
            <a:r>
              <a:rPr lang="ru-RU" dirty="0" smtClean="0"/>
              <a:t>Пядёркин </a:t>
            </a:r>
            <a:r>
              <a:rPr lang="ru-RU" dirty="0" smtClean="0"/>
              <a:t>Михаил, МГУ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84" y="1196752"/>
            <a:ext cx="5998344" cy="42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6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20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47248" cy="4925144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Разберёмся, как </a:t>
                </a:r>
                <a:r>
                  <a:rPr lang="ru-RU" dirty="0" smtClean="0"/>
                  <a:t>может </a:t>
                </a:r>
                <a:r>
                  <a:rPr lang="ru-RU" dirty="0" smtClean="0"/>
                  <a:t>происходить </a:t>
                </a:r>
                <a:r>
                  <a:rPr lang="ru-RU" dirty="0" smtClean="0"/>
                  <a:t>изменение порядка следования автобусов</a:t>
                </a:r>
                <a:endParaRPr lang="ru-RU" dirty="0" smtClean="0"/>
              </a:p>
              <a:p>
                <a:r>
                  <a:rPr lang="ru-RU" dirty="0" smtClean="0"/>
                  <a:t>Предположим, автобус, отправлявшийся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-ым от первой остановки, приехал на вторую остановку позже, чем надо, например,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err="1" smtClean="0"/>
                  <a:t>ым</a:t>
                </a:r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47248" cy="4925144"/>
              </a:xfrm>
              <a:blipFill rotWithShape="1">
                <a:blip r:embed="rId2"/>
                <a:stretch>
                  <a:fillRect l="-1647" t="-1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3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20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6923112" cy="51411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Оставшиеся автобусы обязаны соблюсти расписание. </a:t>
                </a:r>
              </a:p>
              <a:p>
                <a:r>
                  <a:rPr lang="ru-RU" dirty="0" smtClean="0"/>
                  <a:t>Первый из оставшихся автобусов приезжает как можно раньше, и ждёт первого времени, указанного на второй остановке.</a:t>
                </a:r>
              </a:p>
              <a:p>
                <a:r>
                  <a:rPr lang="ru-RU" dirty="0" smtClean="0"/>
                  <a:t>Следующий прибывает тоже как можно раньше, и ждёт второго времени, указанного на </a:t>
                </a:r>
                <a:r>
                  <a:rPr lang="ru-RU" dirty="0" smtClean="0"/>
                  <a:t>остановке и </a:t>
                </a:r>
                <a:r>
                  <a:rPr lang="ru-RU" dirty="0" smtClean="0"/>
                  <a:t>так далее.</a:t>
                </a:r>
              </a:p>
              <a:p>
                <a:r>
                  <a:rPr lang="ru-RU" dirty="0" smtClean="0"/>
                  <a:t>Необходимо, чтобы для всех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от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было верно,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𝑡𝑖𝑚𝑒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условия для остальных автобусов </a:t>
                </a:r>
                <a:r>
                  <a:rPr lang="ru-RU" dirty="0" smtClean="0"/>
                  <a:t>выполняются гарантированно.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6923112" cy="5141168"/>
              </a:xfrm>
              <a:blipFill rotWithShape="1">
                <a:blip r:embed="rId2"/>
                <a:stretch>
                  <a:fillRect l="-1408" t="-2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026877" y="1916832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26877" y="2348880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26877" y="2780928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26877" y="3212976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26877" y="3645024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26877" y="4077072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26877" y="4509120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26877" y="4941168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51013" y="1916832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51013" y="2348880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58358" y="2780928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51013" y="3212976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51013" y="3645024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51013" y="4077072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51013" y="4509120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51013" y="4941168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7" idx="3"/>
            <a:endCxn id="20" idx="1"/>
          </p:cNvCxnSpPr>
          <p:nvPr/>
        </p:nvCxnSpPr>
        <p:spPr>
          <a:xfrm>
            <a:off x="7458925" y="2996952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3"/>
            <a:endCxn id="15" idx="1"/>
          </p:cNvCxnSpPr>
          <p:nvPr/>
        </p:nvCxnSpPr>
        <p:spPr>
          <a:xfrm>
            <a:off x="7458925" y="213285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3"/>
            <a:endCxn id="16" idx="1"/>
          </p:cNvCxnSpPr>
          <p:nvPr/>
        </p:nvCxnSpPr>
        <p:spPr>
          <a:xfrm>
            <a:off x="7458925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3"/>
            <a:endCxn id="17" idx="1"/>
          </p:cNvCxnSpPr>
          <p:nvPr/>
        </p:nvCxnSpPr>
        <p:spPr>
          <a:xfrm flipV="1">
            <a:off x="7458925" y="2996952"/>
            <a:ext cx="799433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9" idx="3"/>
            <a:endCxn id="18" idx="1"/>
          </p:cNvCxnSpPr>
          <p:nvPr/>
        </p:nvCxnSpPr>
        <p:spPr>
          <a:xfrm flipV="1">
            <a:off x="7458925" y="342900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3"/>
            <a:endCxn id="19" idx="1"/>
          </p:cNvCxnSpPr>
          <p:nvPr/>
        </p:nvCxnSpPr>
        <p:spPr>
          <a:xfrm flipV="1">
            <a:off x="7458925" y="386104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1" idx="3"/>
            <a:endCxn id="21" idx="1"/>
          </p:cNvCxnSpPr>
          <p:nvPr/>
        </p:nvCxnSpPr>
        <p:spPr>
          <a:xfrm>
            <a:off x="7458925" y="472514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2" idx="3"/>
            <a:endCxn id="22" idx="1"/>
          </p:cNvCxnSpPr>
          <p:nvPr/>
        </p:nvCxnSpPr>
        <p:spPr>
          <a:xfrm>
            <a:off x="7458925" y="515719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95738" y="2761764"/>
                <a:ext cx="3916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738" y="2761764"/>
                <a:ext cx="39164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683061" y="3985900"/>
                <a:ext cx="402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061" y="3985900"/>
                <a:ext cx="40241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0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20 баллов.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640960" cy="4525963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Тем самым, все автобусы от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до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должны успевать приехать на одну позицию раньше своей.</a:t>
                </a:r>
              </a:p>
              <a:p>
                <a:r>
                  <a:rPr lang="ru-RU" dirty="0" smtClean="0"/>
                  <a:t>Найдем для </a:t>
                </a:r>
                <a:r>
                  <a:rPr lang="ru-RU" dirty="0" smtClean="0"/>
                  <a:t>каждо</a:t>
                </a:r>
                <a:r>
                  <a:rPr lang="ru-RU" dirty="0"/>
                  <a:t>й</a:t>
                </a:r>
                <a:r>
                  <a:rPr lang="ru-RU" dirty="0" smtClean="0"/>
                  <a:t> позиции из расписания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максимальное подходящее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это будет ответ </a:t>
                </a:r>
                <a:r>
                  <a:rPr lang="ru-RU" dirty="0" smtClean="0"/>
                  <a:t>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-ого автобуса, отходящего от первой </a:t>
                </a:r>
                <a:r>
                  <a:rPr lang="ru-RU" dirty="0" smtClean="0"/>
                  <a:t>остановки</a:t>
                </a:r>
                <a:r>
                  <a:rPr lang="en-US" dirty="0" smtClean="0"/>
                  <a:t>, </a:t>
                </a:r>
                <a:r>
                  <a:rPr lang="ru-RU" dirty="0" smtClean="0"/>
                  <a:t>который мы обозначим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Общая сложность решения </a:t>
                </a:r>
                <a:r>
                  <a:rPr lang="ru-RU" dirty="0" smtClean="0"/>
                  <a:t>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640960" cy="4525963"/>
              </a:xfrm>
              <a:blipFill rotWithShape="1">
                <a:blip r:embed="rId2"/>
                <a:stretch>
                  <a:fillRect l="-1551" t="-1617" r="-2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3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40 </a:t>
            </a:r>
            <a:r>
              <a:rPr lang="ru-RU" dirty="0" smtClean="0"/>
              <a:t>баллов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Заметим, что массив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можно строить за линейное время.</a:t>
                </a:r>
              </a:p>
              <a:p>
                <a:r>
                  <a:rPr lang="ru-RU" dirty="0" smtClean="0"/>
                  <a:t>Назовём автобус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 «тормозящим», если он не успевает приехать на одну позицию раньше по расписанию</a:t>
                </a:r>
                <a:r>
                  <a:rPr lang="en-US" dirty="0" smtClean="0"/>
                  <a:t>, </a:t>
                </a:r>
                <a:r>
                  <a:rPr lang="ru-RU" dirty="0" smtClean="0"/>
                  <a:t>т. е.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𝑡𝑖𝑚𝑒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Заметим,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равняется такому минимальному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, что автобус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«тормозящий», либо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если такого нет.</a:t>
                </a:r>
              </a:p>
              <a:p>
                <a:r>
                  <a:rPr lang="ru-RU" dirty="0" smtClean="0"/>
                  <a:t>Находим все «тормозящие автобусы»,  за один проход строим</a:t>
                </a:r>
                <a:r>
                  <a:rPr lang="en-US" dirty="0" smtClean="0"/>
                  <a:t> </a:t>
                </a:r>
                <a:r>
                  <a:rPr lang="ru-RU" dirty="0" smtClean="0"/>
                  <a:t>значения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Общая сложность решения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ru-RU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481" t="-2442" r="-2148" b="-3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60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/>
                  <a:t>Назовём для двух соседних остановок массив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ru-RU" dirty="0" smtClean="0"/>
                  <a:t>, построенный в предыдущих решениях, </a:t>
                </a:r>
                <a:r>
                  <a:rPr lang="ru-RU" i="1" dirty="0" smtClean="0"/>
                  <a:t>отображением.</a:t>
                </a:r>
              </a:p>
              <a:p>
                <a:r>
                  <a:rPr lang="ru-RU" dirty="0" smtClean="0"/>
                  <a:t>Заметим, что выполняется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Также 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верно,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  <a:p>
                <a:r>
                  <a:rPr lang="ru-RU" dirty="0" smtClean="0"/>
                  <a:t>Обозначим 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dirty="0" smtClean="0"/>
                  <a:t>]</a:t>
                </a:r>
                <a:r>
                  <a:rPr lang="en-US" dirty="0" smtClean="0"/>
                  <a:t> </a:t>
                </a:r>
                <a:r>
                  <a:rPr lang="ru-RU" dirty="0" smtClean="0"/>
                  <a:t>отображение между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остановкой.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2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60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19256" cy="5472608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Для </a:t>
                </a:r>
                <a:r>
                  <a:rPr lang="ru-RU" dirty="0" smtClean="0"/>
                  <a:t>того, чтобы приехать как можно позже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-ому автобусу с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 smtClean="0"/>
                  <a:t>-ой остановки 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ru-RU" dirty="0" smtClean="0"/>
                  <a:t>-</a:t>
                </a:r>
                <a:r>
                  <a:rPr lang="ru-RU" dirty="0" err="1" smtClean="0"/>
                  <a:t>ую</a:t>
                </a:r>
                <a:r>
                  <a:rPr lang="ru-RU" dirty="0" smtClean="0"/>
                  <a:t>, ему нужно между каждой парой соседних остановок опаздывать по максимуму. </a:t>
                </a:r>
              </a:p>
              <a:p>
                <a:r>
                  <a:rPr lang="ru-RU" dirty="0" smtClean="0"/>
                  <a:t>Иными словами, его позиция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на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-ой остановке определяется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].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Иными словами, на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ю </a:t>
                </a:r>
                <a:r>
                  <a:rPr lang="ru-RU" dirty="0" smtClean="0"/>
                  <a:t>остановку он может приехать самое позднее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[…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]]…]]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err="1" smtClean="0"/>
                  <a:t>ым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Картинка на следующем слайде.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19256" cy="5472608"/>
              </a:xfrm>
              <a:blipFill rotWithShape="1">
                <a:blip r:embed="rId2"/>
                <a:stretch>
                  <a:fillRect l="-1632" t="-1448" r="-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9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60 баллов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3662064" cy="547260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Верхний путь между соседними остановками каждый раз переходит жадно, по максимальному опозданию.</a:t>
                </a:r>
              </a:p>
              <a:p>
                <a:r>
                  <a:rPr lang="ru-RU" dirty="0" smtClean="0"/>
                  <a:t>В силу того, что</a:t>
                </a:r>
                <a:r>
                  <a:rPr lang="en-US" dirty="0" smtClean="0"/>
                  <a:t> </a:t>
                </a:r>
                <a:r>
                  <a:rPr lang="ru-RU" dirty="0" smtClean="0"/>
                  <a:t>для пары остановок отображение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ru-RU" dirty="0" smtClean="0"/>
                  <a:t> – возрастающее</a:t>
                </a:r>
                <a:r>
                  <a:rPr lang="en-US" dirty="0" smtClean="0"/>
                  <a:t> </a:t>
                </a:r>
                <a:r>
                  <a:rPr lang="ru-RU" dirty="0" smtClean="0"/>
                  <a:t>любой нижний путь ни на каком отрезке не может стать выше верхнего.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3662064" cy="5472608"/>
              </a:xfrm>
              <a:blipFill rotWithShape="1">
                <a:blip r:embed="rId2"/>
                <a:stretch>
                  <a:fillRect l="-2662" t="-2227" r="-4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067944" y="14127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7728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1328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4928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8529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2129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5730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39330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930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6531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50131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53732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57332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60932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38645" y="14127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38645" y="17728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38645" y="21328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38645" y="24928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38645" y="28529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38645" y="32129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8645" y="35730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38645" y="39330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38645" y="42930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938645" y="46531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938645" y="50131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38645" y="53732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38645" y="57332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38645" y="60932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802741" y="14127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802741" y="17728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02741" y="21328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02741" y="24928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802741" y="28529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802741" y="32129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802741" y="35730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802741" y="39330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02741" y="42930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802741" y="46531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802741" y="50131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802741" y="53732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802741" y="57332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802741" y="60932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660232" y="14127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660232" y="17728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21328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660232" y="24928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60232" y="28529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660232" y="32129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660232" y="35730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60232" y="39330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660232" y="42930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660232" y="46531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60232" y="50131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60232" y="53732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660232" y="57332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660232" y="60932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530933" y="14127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530933" y="17728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530933" y="21328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530933" y="24928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530933" y="28529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530933" y="32129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530933" y="35730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530933" y="39330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530933" y="42930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530933" y="46531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530933" y="50131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530933" y="53732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530933" y="57332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530933" y="60932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395029" y="14127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395029" y="17728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395029" y="21328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8395029" y="24928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8395029" y="28529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395029" y="32129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8395029" y="35730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8395029" y="39330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8395029" y="42930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395029" y="465313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8395029" y="501317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8395029" y="537321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8395029" y="573325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8395029" y="6093296"/>
            <a:ext cx="353435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 стрелкой 132"/>
          <p:cNvCxnSpPr>
            <a:stCxn id="5" idx="3"/>
            <a:endCxn id="23" idx="1"/>
          </p:cNvCxnSpPr>
          <p:nvPr/>
        </p:nvCxnSpPr>
        <p:spPr>
          <a:xfrm>
            <a:off x="4421379" y="1952836"/>
            <a:ext cx="51726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23" idx="3"/>
            <a:endCxn id="39" idx="1"/>
          </p:cNvCxnSpPr>
          <p:nvPr/>
        </p:nvCxnSpPr>
        <p:spPr>
          <a:xfrm>
            <a:off x="5292080" y="3392996"/>
            <a:ext cx="510661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39" idx="3"/>
            <a:endCxn id="54" idx="1"/>
          </p:cNvCxnSpPr>
          <p:nvPr/>
        </p:nvCxnSpPr>
        <p:spPr>
          <a:xfrm>
            <a:off x="6156176" y="4113076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54" idx="3"/>
            <a:endCxn id="71" idx="1"/>
          </p:cNvCxnSpPr>
          <p:nvPr/>
        </p:nvCxnSpPr>
        <p:spPr>
          <a:xfrm>
            <a:off x="7013667" y="4473116"/>
            <a:ext cx="51726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71" idx="3"/>
            <a:endCxn id="85" idx="1"/>
          </p:cNvCxnSpPr>
          <p:nvPr/>
        </p:nvCxnSpPr>
        <p:spPr>
          <a:xfrm>
            <a:off x="7884368" y="5553236"/>
            <a:ext cx="51066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5" idx="3"/>
          </p:cNvCxnSpPr>
          <p:nvPr/>
        </p:nvCxnSpPr>
        <p:spPr>
          <a:xfrm>
            <a:off x="4421379" y="1952836"/>
            <a:ext cx="517266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21" idx="3"/>
            <a:endCxn id="36" idx="1"/>
          </p:cNvCxnSpPr>
          <p:nvPr/>
        </p:nvCxnSpPr>
        <p:spPr>
          <a:xfrm>
            <a:off x="5292080" y="2672916"/>
            <a:ext cx="510661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36" idx="3"/>
            <a:endCxn id="52" idx="1"/>
          </p:cNvCxnSpPr>
          <p:nvPr/>
        </p:nvCxnSpPr>
        <p:spPr>
          <a:xfrm>
            <a:off x="6156176" y="3032956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stCxn id="52" idx="3"/>
            <a:endCxn id="67" idx="1"/>
          </p:cNvCxnSpPr>
          <p:nvPr/>
        </p:nvCxnSpPr>
        <p:spPr>
          <a:xfrm>
            <a:off x="7013667" y="3753036"/>
            <a:ext cx="51726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67" idx="3"/>
            <a:endCxn id="83" idx="1"/>
          </p:cNvCxnSpPr>
          <p:nvPr/>
        </p:nvCxnSpPr>
        <p:spPr>
          <a:xfrm>
            <a:off x="7884368" y="4113076"/>
            <a:ext cx="510661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stCxn id="52" idx="3"/>
            <a:endCxn id="73" idx="1"/>
          </p:cNvCxnSpPr>
          <p:nvPr/>
        </p:nvCxnSpPr>
        <p:spPr>
          <a:xfrm>
            <a:off x="7013667" y="3753036"/>
            <a:ext cx="517266" cy="252028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6963012" y="4033324"/>
            <a:ext cx="288032" cy="27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rot="5040000">
            <a:off x="6968326" y="4037647"/>
            <a:ext cx="288032" cy="27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7057059" y="4491118"/>
            <a:ext cx="288032" cy="27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5040000">
            <a:off x="7062373" y="4495441"/>
            <a:ext cx="288032" cy="27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7162995" y="5211198"/>
            <a:ext cx="288032" cy="27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5040000">
            <a:off x="7168309" y="5215521"/>
            <a:ext cx="288032" cy="27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7301695" y="5718851"/>
            <a:ext cx="288032" cy="27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5040000">
            <a:off x="7307009" y="5723174"/>
            <a:ext cx="288032" cy="270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60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568952" cy="5472608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Построим все отображения за время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𝑁𝑀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как описано в решении на </a:t>
                </a:r>
                <a:r>
                  <a:rPr lang="en-US" dirty="0"/>
                  <a:t>40 </a:t>
                </a:r>
                <a:r>
                  <a:rPr lang="ru-RU" dirty="0"/>
                  <a:t>баллов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Ответ на один запрос можно найти 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про</a:t>
                </a:r>
                <a:r>
                  <a:rPr lang="ru-RU" dirty="0" smtClean="0"/>
                  <a:t>хо</a:t>
                </a:r>
                <a:r>
                  <a:rPr lang="ru-RU" dirty="0" smtClean="0"/>
                  <a:t>дя </a:t>
                </a:r>
                <a:r>
                  <a:rPr lang="ru-RU" dirty="0" smtClean="0"/>
                  <a:t>от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ru-RU" dirty="0" smtClean="0"/>
                  <a:t>-ой остановки до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ru-RU" dirty="0" smtClean="0"/>
                  <a:t>-</a:t>
                </a:r>
                <a:r>
                  <a:rPr lang="ru-RU" dirty="0" smtClean="0"/>
                  <a:t>ой</a:t>
                </a:r>
                <a:r>
                  <a:rPr lang="en-US" dirty="0" smtClean="0"/>
                  <a:t>,</a:t>
                </a:r>
                <a:r>
                  <a:rPr lang="ru-RU" dirty="0" smtClean="0"/>
                  <a:t> </a:t>
                </a:r>
                <a:r>
                  <a:rPr lang="ru-RU" dirty="0" smtClean="0"/>
                  <a:t>и считая текущую позицию по правилу </a:t>
                </a:r>
                <a:r>
                  <a:rPr lang="ru-RU" b="0" i="1" dirty="0" smtClean="0">
                    <a:latin typeface="Cambria Math"/>
                  </a:rPr>
                  <a:t/>
                </a:r>
                <a:br>
                  <a:rPr lang="ru-RU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Общая сложность решения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𝑁𝑀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568952" cy="5472608"/>
              </a:xfrm>
              <a:blipFill rotWithShape="1">
                <a:blip r:embed="rId2"/>
                <a:stretch>
                  <a:fillRect l="-1565" t="-1336" r="-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278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6000" dirty="0" smtClean="0">
                <a:latin typeface="+mj-lt"/>
              </a:rPr>
              <a:t>Перестроение</a:t>
            </a:r>
            <a:endParaRPr lang="ru-RU" sz="60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6480" y="5452438"/>
            <a:ext cx="8219976" cy="1288930"/>
          </a:xfrm>
          <a:prstGeom prst="rect">
            <a:avLst/>
          </a:prstGeom>
          <a:ln/>
        </p:spPr>
        <p:txBody>
          <a:bodyPr vert="horz" lIns="91440" tIns="20802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Автор задачи:</a:t>
            </a:r>
            <a:r>
              <a:rPr lang="en-US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Михаил Густокашин, МГУ</a:t>
            </a:r>
          </a:p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Разработчик: Антон Полднев, МГУ</a:t>
            </a:r>
            <a:endParaRPr lang="en-US" dirty="0">
              <a:latin typeface="+mj-lt"/>
            </a:endParaRPr>
          </a:p>
        </p:txBody>
      </p:sp>
      <p:pic>
        <p:nvPicPr>
          <p:cNvPr id="2" name="z0r-de_3714.swf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1322766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25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</a:t>
            </a:r>
            <a:r>
              <a:rPr lang="ru-RU" dirty="0"/>
              <a:t>р</a:t>
            </a:r>
            <a:r>
              <a:rPr lang="ru-RU" dirty="0" smtClean="0"/>
              <a:t>ешение на 80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568952" cy="54726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Задача свелась к тому, чтобы научиться быстро считать 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 </m:t>
                    </m:r>
                  </m:oMath>
                </a14:m>
                <a:r>
                  <a:rPr lang="ru-RU" dirty="0" smtClean="0"/>
                  <a:t>это композиция отображений на </a:t>
                </a:r>
                <a:r>
                  <a:rPr lang="ru-RU" dirty="0" smtClean="0"/>
                  <a:t>полуинтервале</a:t>
                </a:r>
                <a:r>
                  <a:rPr lang="ru-RU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ru-RU" dirty="0" smtClean="0"/>
                  <a:t>от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Воспользуемся методом двоичных подъёмов. Посчитаем вспомогательные отображения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–</a:t>
                </a:r>
                <a:r>
                  <a:rPr lang="en-US" dirty="0" smtClean="0"/>
                  <a:t> </a:t>
                </a:r>
                <a:r>
                  <a:rPr lang="ru-RU" dirty="0" smtClean="0"/>
                  <a:t>то есть, для каждой остановки посчитаем отображение из неё в остановку на расстоянии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Это можно сделать по формуле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568952" cy="5472608"/>
              </a:xfrm>
              <a:blipFill rotWithShape="1">
                <a:blip r:embed="rId2"/>
                <a:stretch>
                  <a:fillRect l="-1565" t="-2339" r="-2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2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</a:t>
            </a:r>
            <a:r>
              <a:rPr lang="ru-RU" dirty="0"/>
              <a:t>р</a:t>
            </a:r>
            <a:r>
              <a:rPr lang="ru-RU" dirty="0" smtClean="0"/>
              <a:t>ешение на 80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568952" cy="54726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Теперь стало возможным отвечать на запрос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за время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методом двоичных подъёмов: будем перебирать длину очередного прыжка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dirty="0" smtClean="0"/>
                  <a:t> сверху вниз</a:t>
                </a:r>
                <a:r>
                  <a:rPr lang="en-US" dirty="0" smtClean="0"/>
                  <a:t>. </a:t>
                </a:r>
                <a:r>
                  <a:rPr lang="ru-RU" dirty="0" smtClean="0"/>
                  <a:t>Если на очередном шаге имеется возможность сделать прыжок, и не выйти при этом 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делаем его.</a:t>
                </a:r>
              </a:p>
              <a:p>
                <a:r>
                  <a:rPr lang="ru-RU" dirty="0" smtClean="0"/>
                  <a:t>Время построения</a:t>
                </a:r>
                <a:r>
                  <a:rPr lang="en-US" dirty="0" smtClean="0"/>
                  <a:t> </a:t>
                </a:r>
                <a:r>
                  <a:rPr lang="ru-RU" dirty="0" smtClean="0"/>
                  <a:t>вспомогательных отображений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𝑁𝑀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Ответ на один запрос за время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Общая сложность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𝑁𝑀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568952" cy="5472608"/>
              </a:xfrm>
              <a:blipFill rotWithShape="1">
                <a:blip r:embed="rId2"/>
                <a:stretch>
                  <a:fillRect l="-1565" t="-2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6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Второе решение на 80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568952" cy="31683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Воспользуемся идеей дерева отрезков отображений.</a:t>
                </a:r>
              </a:p>
              <a:p>
                <a:r>
                  <a:rPr lang="ru-RU" dirty="0" smtClean="0"/>
                  <a:t>Построим на остановках дерево отрезков.</a:t>
                </a:r>
              </a:p>
              <a:p>
                <a:r>
                  <a:rPr lang="ru-RU" dirty="0" smtClean="0"/>
                  <a:t>Для вершины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отвечающей за </a:t>
                </a:r>
                <a:r>
                  <a:rPr lang="ru-RU" dirty="0"/>
                  <a:t>п</a:t>
                </a:r>
                <a:r>
                  <a:rPr lang="ru-RU" dirty="0" smtClean="0"/>
                  <a:t>олуинтервал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построим отображение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т. е. отображение из левой границы её поддерева в правую границу её поддерева.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568952" cy="3168352"/>
              </a:xfrm>
              <a:blipFill rotWithShape="1">
                <a:blip r:embed="rId2"/>
                <a:stretch>
                  <a:fillRect l="-1422" t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4139952" y="4077072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9712" y="4787411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вал 5"/>
              <p:cNvSpPr/>
              <p:nvPr/>
            </p:nvSpPr>
            <p:spPr>
              <a:xfrm>
                <a:off x="6444208" y="4612261"/>
                <a:ext cx="648072" cy="72749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5,8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Овал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612261"/>
                <a:ext cx="648072" cy="727490"/>
              </a:xfrm>
              <a:prstGeom prst="ellipse">
                <a:avLst/>
              </a:prstGeom>
              <a:blipFill rotWithShape="1">
                <a:blip r:embed="rId3"/>
                <a:stretch>
                  <a:fillRect l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827584" y="5445224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88246" y="5430110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44108" y="5405471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84368" y="5503702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1520" y="6089898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90539" y="6089898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91780" y="6089898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79912" y="6089898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59660" y="609329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47209" y="609329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08304" y="609329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423920" y="6087169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4" idx="3"/>
            <a:endCxn id="5" idx="7"/>
          </p:cNvCxnSpPr>
          <p:nvPr/>
        </p:nvCxnSpPr>
        <p:spPr>
          <a:xfrm flipH="1">
            <a:off x="2287025" y="4384385"/>
            <a:ext cx="1905654" cy="455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5"/>
            <a:endCxn id="6" idx="1"/>
          </p:cNvCxnSpPr>
          <p:nvPr/>
        </p:nvCxnSpPr>
        <p:spPr>
          <a:xfrm>
            <a:off x="4447265" y="4384385"/>
            <a:ext cx="2091851" cy="334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5"/>
            <a:endCxn id="11" idx="1"/>
          </p:cNvCxnSpPr>
          <p:nvPr/>
        </p:nvCxnSpPr>
        <p:spPr>
          <a:xfrm>
            <a:off x="6997372" y="5233213"/>
            <a:ext cx="939723" cy="323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3"/>
            <a:endCxn id="10" idx="7"/>
          </p:cNvCxnSpPr>
          <p:nvPr/>
        </p:nvCxnSpPr>
        <p:spPr>
          <a:xfrm flipH="1">
            <a:off x="5851421" y="5233213"/>
            <a:ext cx="687695" cy="224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5"/>
            <a:endCxn id="9" idx="1"/>
          </p:cNvCxnSpPr>
          <p:nvPr/>
        </p:nvCxnSpPr>
        <p:spPr>
          <a:xfrm>
            <a:off x="2287025" y="5094724"/>
            <a:ext cx="953948" cy="388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5" idx="3"/>
            <a:endCxn id="7" idx="7"/>
          </p:cNvCxnSpPr>
          <p:nvPr/>
        </p:nvCxnSpPr>
        <p:spPr>
          <a:xfrm flipH="1">
            <a:off x="1134897" y="5094724"/>
            <a:ext cx="897542" cy="403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7" idx="3"/>
            <a:endCxn id="12" idx="7"/>
          </p:cNvCxnSpPr>
          <p:nvPr/>
        </p:nvCxnSpPr>
        <p:spPr>
          <a:xfrm flipH="1">
            <a:off x="558833" y="5752537"/>
            <a:ext cx="321478" cy="390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7" idx="5"/>
            <a:endCxn id="13" idx="1"/>
          </p:cNvCxnSpPr>
          <p:nvPr/>
        </p:nvCxnSpPr>
        <p:spPr>
          <a:xfrm>
            <a:off x="1134897" y="5752537"/>
            <a:ext cx="308369" cy="390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9" idx="3"/>
            <a:endCxn id="14" idx="7"/>
          </p:cNvCxnSpPr>
          <p:nvPr/>
        </p:nvCxnSpPr>
        <p:spPr>
          <a:xfrm flipH="1">
            <a:off x="2899093" y="5737423"/>
            <a:ext cx="341880" cy="405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9" idx="5"/>
            <a:endCxn id="15" idx="1"/>
          </p:cNvCxnSpPr>
          <p:nvPr/>
        </p:nvCxnSpPr>
        <p:spPr>
          <a:xfrm>
            <a:off x="3495559" y="5737423"/>
            <a:ext cx="337080" cy="405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0" idx="3"/>
            <a:endCxn id="16" idx="7"/>
          </p:cNvCxnSpPr>
          <p:nvPr/>
        </p:nvCxnSpPr>
        <p:spPr>
          <a:xfrm flipH="1">
            <a:off x="5266973" y="5712784"/>
            <a:ext cx="329862" cy="433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0" idx="5"/>
            <a:endCxn id="17" idx="1"/>
          </p:cNvCxnSpPr>
          <p:nvPr/>
        </p:nvCxnSpPr>
        <p:spPr>
          <a:xfrm>
            <a:off x="5851421" y="5712784"/>
            <a:ext cx="348515" cy="433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1" idx="3"/>
            <a:endCxn id="18" idx="7"/>
          </p:cNvCxnSpPr>
          <p:nvPr/>
        </p:nvCxnSpPr>
        <p:spPr>
          <a:xfrm flipH="1">
            <a:off x="7615617" y="5811015"/>
            <a:ext cx="321478" cy="335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1" idx="5"/>
            <a:endCxn id="19" idx="1"/>
          </p:cNvCxnSpPr>
          <p:nvPr/>
        </p:nvCxnSpPr>
        <p:spPr>
          <a:xfrm>
            <a:off x="8191681" y="5811015"/>
            <a:ext cx="284966" cy="328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965287" y="644404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287" y="6444044"/>
                <a:ext cx="36580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88424" y="645333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6453336"/>
                <a:ext cx="3658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6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Второе решение на 80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964488" cy="5400600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Дерево отрезков позволяет разбить отрезок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на </a:t>
                </a:r>
                <a:r>
                  <a:rPr lang="ru-RU" dirty="0" smtClean="0"/>
                  <a:t>не более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отрезков, на каждом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ru-RU" dirty="0" smtClean="0"/>
                  <a:t>из </a:t>
                </a:r>
                <a:r>
                  <a:rPr lang="ru-RU" dirty="0" smtClean="0"/>
                  <a:t>которых мы знаем отображение. Пройдём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ru-RU" dirty="0" smtClean="0"/>
                  <a:t>по </a:t>
                </a:r>
                <a:r>
                  <a:rPr lang="ru-RU" dirty="0" smtClean="0"/>
                  <a:t>ним и возьмём результат композиции этих отображений.</a:t>
                </a:r>
              </a:p>
              <a:p>
                <a:r>
                  <a:rPr lang="ru-RU" dirty="0" smtClean="0"/>
                  <a:t>Построение дерева отрезков происходит 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𝑁𝑀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Ответ на один вопрос 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Общая сложность решения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𝑁𝑀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964488" cy="5400600"/>
              </a:xfrm>
              <a:blipFill rotWithShape="1">
                <a:blip r:embed="rId2"/>
                <a:stretch>
                  <a:fillRect l="-1496" t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Полное решение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5472608" cy="54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Ответим на все запросы</a:t>
                </a:r>
                <a:r>
                  <a:rPr lang="en-US" dirty="0"/>
                  <a:t> </a:t>
                </a:r>
                <a:r>
                  <a:rPr lang="en-US" dirty="0" smtClean="0"/>
                  <a:t>offline, </a:t>
                </a:r>
                <a:r>
                  <a:rPr lang="ru-RU" dirty="0" smtClean="0"/>
                  <a:t>т. е. разом.</a:t>
                </a:r>
              </a:p>
              <a:p>
                <a:r>
                  <a:rPr lang="ru-RU" dirty="0" smtClean="0"/>
                  <a:t>Рассмотрим граф, где вершинами являются записи в расписании, т. е. пары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где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–</a:t>
                </a:r>
                <a:r>
                  <a:rPr lang="ru-RU" dirty="0" smtClean="0"/>
                  <a:t> остановка, 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номер автобуса. Проведём ребро из вершины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 вершину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Заметим, что полученный граф выглядит как лес, где рёбра направлены от потомка к предку.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5472608" cy="5400600"/>
              </a:xfrm>
              <a:blipFill rotWithShape="1">
                <a:blip r:embed="rId3"/>
                <a:stretch>
                  <a:fillRect l="-2227" t="-2935" r="-3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Прямоугольник 93"/>
          <p:cNvSpPr/>
          <p:nvPr/>
        </p:nvSpPr>
        <p:spPr>
          <a:xfrm>
            <a:off x="5644536" y="4921200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644536" y="4489152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652120" y="4057104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645653" y="3625056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645653" y="3194946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652120" y="2762898"/>
            <a:ext cx="43204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45653" y="2340541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652120" y="1928461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6586086" y="4921200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586086" y="4489152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6593670" y="4057104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587203" y="3625056"/>
            <a:ext cx="43204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587203" y="3194946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593670" y="2762898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6587203" y="2340541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6593670" y="1928461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7594198" y="4921200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7594198" y="4489152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7587268" y="4057104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7595315" y="3625056"/>
            <a:ext cx="43204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7595315" y="3194946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7587268" y="2762898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595315" y="2340541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7587268" y="1928461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531419" y="4921200"/>
            <a:ext cx="445445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8531419" y="4489152"/>
            <a:ext cx="445445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8537886" y="4057104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8531419" y="3625056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8531419" y="3194946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8537886" y="2762898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8531419" y="2340541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8537886" y="1928461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 стрелкой 126"/>
          <p:cNvCxnSpPr>
            <a:stCxn id="102" idx="3"/>
            <a:endCxn id="109" idx="1"/>
          </p:cNvCxnSpPr>
          <p:nvPr/>
        </p:nvCxnSpPr>
        <p:spPr>
          <a:xfrm>
            <a:off x="6084168" y="2144485"/>
            <a:ext cx="503035" cy="41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101" idx="3"/>
            <a:endCxn id="109" idx="1"/>
          </p:cNvCxnSpPr>
          <p:nvPr/>
        </p:nvCxnSpPr>
        <p:spPr>
          <a:xfrm>
            <a:off x="6077701" y="2556565"/>
            <a:ext cx="5095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100" idx="3"/>
            <a:endCxn id="106" idx="1"/>
          </p:cNvCxnSpPr>
          <p:nvPr/>
        </p:nvCxnSpPr>
        <p:spPr>
          <a:xfrm>
            <a:off x="6084168" y="2978922"/>
            <a:ext cx="503035" cy="862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stCxn id="99" idx="3"/>
            <a:endCxn id="106" idx="1"/>
          </p:cNvCxnSpPr>
          <p:nvPr/>
        </p:nvCxnSpPr>
        <p:spPr>
          <a:xfrm>
            <a:off x="6077701" y="3410970"/>
            <a:ext cx="509502" cy="43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8" idx="3"/>
            <a:endCxn id="106" idx="1"/>
          </p:cNvCxnSpPr>
          <p:nvPr/>
        </p:nvCxnSpPr>
        <p:spPr>
          <a:xfrm>
            <a:off x="6077701" y="3841080"/>
            <a:ext cx="5095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stCxn id="97" idx="3"/>
            <a:endCxn id="104" idx="1"/>
          </p:cNvCxnSpPr>
          <p:nvPr/>
        </p:nvCxnSpPr>
        <p:spPr>
          <a:xfrm>
            <a:off x="6084168" y="4273128"/>
            <a:ext cx="50191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stCxn id="96" idx="3"/>
            <a:endCxn id="104" idx="1"/>
          </p:cNvCxnSpPr>
          <p:nvPr/>
        </p:nvCxnSpPr>
        <p:spPr>
          <a:xfrm>
            <a:off x="6076584" y="4705176"/>
            <a:ext cx="5095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stCxn id="94" idx="3"/>
            <a:endCxn id="103" idx="1"/>
          </p:cNvCxnSpPr>
          <p:nvPr/>
        </p:nvCxnSpPr>
        <p:spPr>
          <a:xfrm>
            <a:off x="6076584" y="5137224"/>
            <a:ext cx="5095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110" idx="3"/>
            <a:endCxn id="116" idx="1"/>
          </p:cNvCxnSpPr>
          <p:nvPr/>
        </p:nvCxnSpPr>
        <p:spPr>
          <a:xfrm>
            <a:off x="7025718" y="2144485"/>
            <a:ext cx="561550" cy="83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109" idx="3"/>
            <a:endCxn id="116" idx="1"/>
          </p:cNvCxnSpPr>
          <p:nvPr/>
        </p:nvCxnSpPr>
        <p:spPr>
          <a:xfrm>
            <a:off x="7019251" y="2556565"/>
            <a:ext cx="568017" cy="422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108" idx="3"/>
            <a:endCxn id="116" idx="1"/>
          </p:cNvCxnSpPr>
          <p:nvPr/>
        </p:nvCxnSpPr>
        <p:spPr>
          <a:xfrm>
            <a:off x="7025718" y="2978922"/>
            <a:ext cx="561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stCxn id="107" idx="3"/>
            <a:endCxn id="114" idx="1"/>
          </p:cNvCxnSpPr>
          <p:nvPr/>
        </p:nvCxnSpPr>
        <p:spPr>
          <a:xfrm>
            <a:off x="7019251" y="3410970"/>
            <a:ext cx="576064" cy="43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106" idx="3"/>
            <a:endCxn id="114" idx="1"/>
          </p:cNvCxnSpPr>
          <p:nvPr/>
        </p:nvCxnSpPr>
        <p:spPr>
          <a:xfrm>
            <a:off x="7019251" y="384108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stCxn id="105" idx="3"/>
            <a:endCxn id="111" idx="1"/>
          </p:cNvCxnSpPr>
          <p:nvPr/>
        </p:nvCxnSpPr>
        <p:spPr>
          <a:xfrm>
            <a:off x="7025718" y="4273128"/>
            <a:ext cx="5684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04" idx="3"/>
            <a:endCxn id="111" idx="1"/>
          </p:cNvCxnSpPr>
          <p:nvPr/>
        </p:nvCxnSpPr>
        <p:spPr>
          <a:xfrm>
            <a:off x="7018134" y="470517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03" idx="3"/>
            <a:endCxn id="111" idx="1"/>
          </p:cNvCxnSpPr>
          <p:nvPr/>
        </p:nvCxnSpPr>
        <p:spPr>
          <a:xfrm>
            <a:off x="7018134" y="51372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18" idx="3"/>
            <a:endCxn id="126" idx="1"/>
          </p:cNvCxnSpPr>
          <p:nvPr/>
        </p:nvCxnSpPr>
        <p:spPr>
          <a:xfrm>
            <a:off x="8019316" y="2144485"/>
            <a:ext cx="5185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stCxn id="117" idx="3"/>
            <a:endCxn id="124" idx="1"/>
          </p:cNvCxnSpPr>
          <p:nvPr/>
        </p:nvCxnSpPr>
        <p:spPr>
          <a:xfrm>
            <a:off x="8027363" y="2556565"/>
            <a:ext cx="510523" cy="422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16" idx="3"/>
            <a:endCxn id="124" idx="1"/>
          </p:cNvCxnSpPr>
          <p:nvPr/>
        </p:nvCxnSpPr>
        <p:spPr>
          <a:xfrm>
            <a:off x="8019316" y="2978922"/>
            <a:ext cx="5185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stCxn id="115" idx="3"/>
            <a:endCxn id="120" idx="1"/>
          </p:cNvCxnSpPr>
          <p:nvPr/>
        </p:nvCxnSpPr>
        <p:spPr>
          <a:xfrm>
            <a:off x="8027363" y="3410970"/>
            <a:ext cx="504056" cy="1294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stCxn id="114" idx="3"/>
            <a:endCxn id="120" idx="1"/>
          </p:cNvCxnSpPr>
          <p:nvPr/>
        </p:nvCxnSpPr>
        <p:spPr>
          <a:xfrm>
            <a:off x="8027363" y="3841080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stCxn id="113" idx="3"/>
            <a:endCxn id="120" idx="1"/>
          </p:cNvCxnSpPr>
          <p:nvPr/>
        </p:nvCxnSpPr>
        <p:spPr>
          <a:xfrm>
            <a:off x="8019316" y="4273128"/>
            <a:ext cx="512103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stCxn id="112" idx="3"/>
            <a:endCxn id="120" idx="1"/>
          </p:cNvCxnSpPr>
          <p:nvPr/>
        </p:nvCxnSpPr>
        <p:spPr>
          <a:xfrm>
            <a:off x="8026246" y="4705176"/>
            <a:ext cx="5051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>
            <a:stCxn id="111" idx="3"/>
            <a:endCxn id="119" idx="1"/>
          </p:cNvCxnSpPr>
          <p:nvPr/>
        </p:nvCxnSpPr>
        <p:spPr>
          <a:xfrm>
            <a:off x="8026246" y="5137224"/>
            <a:ext cx="5051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Полное решение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496944" cy="5400600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Запрос можно переформулировать как «найти для вершины в лесу её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ru-R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ого предка».</a:t>
                </a:r>
              </a:p>
              <a:p>
                <a:r>
                  <a:rPr lang="ru-RU" dirty="0" smtClean="0"/>
                  <a:t>Структура запросов в пятой группе такова, что мы сразу знаем, какие запросы будут связаны с каждой вершиной.</a:t>
                </a:r>
              </a:p>
              <a:p>
                <a:r>
                  <a:rPr lang="ru-RU" dirty="0" smtClean="0"/>
                  <a:t>Обойдём граф в глубину, поддерживая стек вершин. Тогда предок глубины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для текущей вершины – это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ru-RU" dirty="0" smtClean="0"/>
                  <a:t>-</a:t>
                </a:r>
                <a:r>
                  <a:rPr lang="ru-RU" dirty="0" err="1" smtClean="0"/>
                  <a:t>ая</a:t>
                </a:r>
                <a:r>
                  <a:rPr lang="ru-RU" dirty="0" smtClean="0"/>
                  <a:t> сверху вершина в стеке.</a:t>
                </a:r>
              </a:p>
              <a:p>
                <a:r>
                  <a:rPr lang="ru-RU" dirty="0" smtClean="0"/>
                  <a:t>Общая сложность решения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𝑁𝑀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496944" cy="5400600"/>
              </a:xfrm>
              <a:blipFill rotWithShape="1">
                <a:blip r:embed="rId2"/>
                <a:stretch>
                  <a:fillRect l="-1578" t="-1467" r="-2367" b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2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5618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Силовое </a:t>
            </a:r>
            <a:r>
              <a:rPr lang="ru-RU" sz="6000" dirty="0" smtClean="0"/>
              <a:t>поле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098628"/>
            <a:ext cx="7410400" cy="416835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5256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Автор: </a:t>
            </a:r>
            <a:r>
              <a:rPr lang="ru-RU" dirty="0" err="1" smtClean="0"/>
              <a:t>Шестимеров</a:t>
            </a:r>
            <a:r>
              <a:rPr lang="ru-RU" dirty="0" smtClean="0"/>
              <a:t> Андрей, МГУ</a:t>
            </a:r>
          </a:p>
          <a:p>
            <a:r>
              <a:rPr lang="ru-RU" dirty="0" smtClean="0"/>
              <a:t>Разработчик: Ахмедов Максим, МГУ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6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на 30 баллов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558924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Треугольник определяется тремя прямыми, на которых лежат его стороны.</a:t>
                </a:r>
                <a:endParaRPr lang="ru-RU" dirty="0"/>
              </a:p>
              <a:p>
                <a:r>
                  <a:rPr lang="ru-RU" dirty="0" smtClean="0"/>
                  <a:t>Если на прямой </a:t>
                </a:r>
                <a:r>
                  <a:rPr lang="ru-RU" dirty="0" smtClean="0"/>
                  <a:t>леж</a:t>
                </a:r>
                <a:r>
                  <a:rPr lang="ru-RU" dirty="0"/>
                  <a:t>а</a:t>
                </a:r>
                <a:r>
                  <a:rPr lang="ru-RU" dirty="0" smtClean="0"/>
                  <a:t>т </a:t>
                </a:r>
                <a:r>
                  <a:rPr lang="ru-RU" dirty="0" smtClean="0"/>
                  <a:t>две точки, то на ней лежит сторона треугольника.</a:t>
                </a:r>
                <a:r>
                  <a:rPr lang="ru-RU" dirty="0"/>
                  <a:t> </a:t>
                </a:r>
                <a:r>
                  <a:rPr lang="ru-RU" dirty="0" smtClean="0"/>
                  <a:t>Найдём эти прямые.</a:t>
                </a:r>
              </a:p>
              <a:p>
                <a:r>
                  <a:rPr lang="ru-RU" dirty="0"/>
                  <a:t>Мы можем посчитать количество точек, лежащих на прямой, как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>
                        <a:latin typeface="Cambria Math"/>
                      </a:rPr>
                      <m:t> −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количество точек слева и справа от прямой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Переберём все возможные пары точек, в пределах от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−10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Их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=97020</m:t>
                    </m:r>
                  </m:oMath>
                </a14:m>
                <a:r>
                  <a:rPr lang="ru-RU" dirty="0" smtClean="0"/>
                  <a:t>, сделаем запрос про каждую </a:t>
                </a:r>
                <a:r>
                  <a:rPr lang="ru-RU" dirty="0" smtClean="0"/>
                  <a:t>прямую и найдем три нужные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5589240"/>
              </a:xfrm>
              <a:blipFill rotWithShape="1">
                <a:blip r:embed="rId2"/>
                <a:stretch>
                  <a:fillRect l="-1556" t="-2183" r="-1111" b="-2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0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на 60 баллов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5256584" cy="446449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Научимся проверять за один запрос, расположена ли в точке станция-ретранслятор. С помощью этого проверим все допустимые точки.</a:t>
                </a:r>
              </a:p>
              <a:p>
                <a:r>
                  <a:rPr lang="ru-RU" dirty="0" smtClean="0"/>
                  <a:t>Проверить, есть ли в точке станция можно, проведя через точку </a:t>
                </a:r>
                <a:r>
                  <a:rPr lang="en-US" dirty="0" smtClean="0"/>
                  <a:t>“</a:t>
                </a:r>
                <a:r>
                  <a:rPr lang="ru-RU" i="1" dirty="0" smtClean="0"/>
                  <a:t>косую</a:t>
                </a:r>
                <a:r>
                  <a:rPr lang="en-US" i="1" dirty="0" smtClean="0"/>
                  <a:t>” </a:t>
                </a:r>
                <a:r>
                  <a:rPr lang="ru-RU" dirty="0" smtClean="0"/>
                  <a:t>прямую, на которой не лежат никакие другие целочисленные точки в квадрате с координатами от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ru-RU" dirty="0" smtClean="0"/>
                  <a:t>до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b="0" dirty="0" smtClean="0"/>
                  <a:t>.</a:t>
                </a:r>
                <a:endParaRPr lang="ru-RU" b="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5256584" cy="4464496"/>
              </a:xfrm>
              <a:blipFill rotWithShape="1">
                <a:blip r:embed="rId2"/>
                <a:stretch>
                  <a:fillRect l="-1972" t="-2732" r="-2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395536" y="5445224"/>
                <a:ext cx="7992888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dirty="0" smtClean="0"/>
                  <a:t>Например, такой прямой для точки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 smtClean="0"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800" dirty="0" smtClean="0"/>
                  <a:t> является прямая через точки </a:t>
                </a:r>
                <a:br>
                  <a:rPr lang="ru-RU" sz="28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i="1" smtClean="0"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800" dirty="0" smtClean="0"/>
                  <a:t> и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(</m:t>
                    </m:r>
                    <m:r>
                      <a:rPr lang="en-US" sz="2800" i="1" smtClean="0"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latin typeface="Cambria Math"/>
                      </a:rPr>
                      <m:t>+3</m:t>
                    </m:r>
                    <m:r>
                      <a:rPr lang="en-US" sz="2800" i="1" smtClean="0">
                        <a:latin typeface="Cambria Math"/>
                      </a:rPr>
                      <m:t>𝐶</m:t>
                    </m:r>
                    <m:r>
                      <a:rPr lang="en-US" sz="2800" i="1" smtClean="0">
                        <a:latin typeface="Cambria Math"/>
                      </a:rPr>
                      <m:t>, </m:t>
                    </m:r>
                    <m:r>
                      <a:rPr lang="en-US" sz="2800" i="1" smtClean="0">
                        <a:latin typeface="Cambria Math"/>
                      </a:rPr>
                      <m:t>𝑦</m:t>
                    </m:r>
                    <m:r>
                      <a:rPr lang="en-US" sz="280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45224"/>
                <a:ext cx="7992888" cy="1224136"/>
              </a:xfrm>
              <a:prstGeom prst="rect">
                <a:avLst/>
              </a:prstGeom>
              <a:blipFill rotWithShape="1">
                <a:blip r:embed="rId3"/>
                <a:stretch>
                  <a:fillRect l="-1373" t="-4478" b="-26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640544" y="1939176"/>
            <a:ext cx="2656886" cy="2656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057549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49046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94796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17669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71921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6484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03298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80424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234675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11801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588927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66052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943178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20304" y="193917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>
            <a:off x="6968987" y="787861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>
            <a:off x="6968987" y="96498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>
            <a:off x="6968987" y="1142110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>
            <a:off x="6968987" y="131923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>
            <a:off x="6968987" y="1496361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>
            <a:off x="6968987" y="1673488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>
            <a:off x="6968987" y="1850614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>
            <a:off x="6968987" y="2027739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>
            <a:off x="6968987" y="2204865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>
            <a:off x="6968987" y="2381991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>
            <a:off x="6968987" y="2559116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>
            <a:off x="6968987" y="2736242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>
            <a:off x="6968987" y="2913369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>
            <a:off x="6968987" y="3090494"/>
            <a:ext cx="0" cy="265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880424" y="1340768"/>
            <a:ext cx="0" cy="3744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 flipV="1">
            <a:off x="6948264" y="1484784"/>
            <a:ext cx="0" cy="3744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843478" y="2767046"/>
            <a:ext cx="4959520" cy="3234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6090039" y="2913366"/>
            <a:ext cx="177125" cy="177125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8659887" y="2742373"/>
            <a:ext cx="177125" cy="177125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47248" cy="47811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ru-RU" dirty="0" smtClean="0"/>
                  <a:t>Можно найти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координаты всех точек.</a:t>
                </a:r>
              </a:p>
              <a:p>
                <a:r>
                  <a:rPr lang="ru-RU" dirty="0" smtClean="0"/>
                  <a:t>Обозначим за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right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количество точек справа от вертикальной прямой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Упорядочим точки по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-координате. Обозначим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-</a:t>
                </a:r>
                <a:r>
                  <a:rPr lang="ru-RU" dirty="0" smtClean="0"/>
                  <a:t>координату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-ой (в нумерации с единицы) точки 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  <a:p>
                <a:r>
                  <a:rPr lang="ru-RU" dirty="0"/>
                  <a:t>Очевидно, 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right</m:t>
                    </m:r>
                  </m:oMath>
                </a14:m>
                <a:r>
                  <a:rPr lang="ru-RU" dirty="0"/>
                  <a:t> – неубывающая.</a:t>
                </a:r>
                <a:endParaRPr lang="en-US" dirty="0" smtClean="0"/>
              </a:p>
              <a:p>
                <a:r>
                  <a:rPr lang="ru-RU" dirty="0" smtClean="0"/>
                  <a:t>Мы можем 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 помощью бинарного поиска по функции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right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равняется минимальному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удовлетворяющему условию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right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 smtClean="0"/>
                  <a:t> </a:t>
                </a:r>
              </a:p>
              <a:p>
                <a:r>
                  <a:rPr lang="ru-RU" dirty="0" smtClean="0"/>
                  <a:t>Тем самым, мы можем найти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координаты всех точек 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≈20 000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запросов.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47248" cy="4781128"/>
              </a:xfrm>
              <a:blipFill rotWithShape="1">
                <a:blip r:embed="rId2"/>
                <a:stretch>
                  <a:fillRect l="-1198" t="-2551" r="-1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Важное соображение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14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162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000" dirty="0">
                <a:latin typeface="+mj-lt"/>
              </a:rPr>
              <a:t>Частичные решения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70081" y="1143481"/>
            <a:ext cx="8447040" cy="19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ru-RU" sz="4000">
                <a:latin typeface="Calibri" pitchFamily="32" charset="0"/>
              </a:rPr>
              <a:t> Только буквы a, b, c (30 баллов).</a:t>
            </a:r>
          </a:p>
          <a:p>
            <a:pPr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ru-RU" sz="4000">
                <a:latin typeface="Calibri" pitchFamily="32" charset="0"/>
              </a:rPr>
              <a:t> Перебор (30 баллов → 100 баллов).</a:t>
            </a:r>
          </a:p>
          <a:p>
            <a:pPr>
              <a:lnSpc>
                <a:spcPct val="102000"/>
              </a:lnSpc>
              <a:buSzPct val="45000"/>
              <a:buFont typeface="Wingdings" charset="2"/>
              <a:buChar char=""/>
            </a:pPr>
            <a:r>
              <a:rPr lang="ru-RU" sz="4000">
                <a:latin typeface="Calibri" pitchFamily="32" charset="0"/>
              </a:rPr>
              <a:t> Паросочетания (60 баллов).</a:t>
            </a:r>
          </a:p>
        </p:txBody>
      </p:sp>
    </p:spTree>
    <p:extLst>
      <p:ext uri="{BB962C8B-B14F-4D97-AF65-F5344CB8AC3E}">
        <p14:creationId xmlns:p14="http://schemas.microsoft.com/office/powerpoint/2010/main" val="3697725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Полное решение №1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4102" y="1598066"/>
                <a:ext cx="6203032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 smtClean="0"/>
                  <a:t>Найдём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-координаты и </a:t>
                </a:r>
                <a:r>
                  <a:rPr lang="ru-RU" b="0" i="1" dirty="0" smtClean="0">
                    <a:latin typeface="Cambria Math"/>
                  </a:rPr>
                  <a:t/>
                </a:r>
                <a:br>
                  <a:rPr lang="ru-RU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координаты всех точек. Тем самым по определим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точек, среди которых находятся станции-ретрансляторы. Они образуют «сетку» на плоскости.</a:t>
                </a:r>
              </a:p>
              <a:p>
                <a:r>
                  <a:rPr lang="ru-RU" dirty="0" smtClean="0"/>
                  <a:t>Станции-ретрансляторы на этой сетке образуют выпуклый многоугольник. Можно попытаться его «обойти» 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найдя при этом все вершины.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02" y="1598066"/>
                <a:ext cx="6203032" cy="4525963"/>
              </a:xfrm>
              <a:blipFill rotWithShape="1">
                <a:blip r:embed="rId2"/>
                <a:stretch>
                  <a:fillRect l="-2065" t="-3499" r="-2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185763" y="1844824"/>
            <a:ext cx="2808312" cy="2808312"/>
            <a:chOff x="6660232" y="1844824"/>
            <a:chExt cx="2016224" cy="2016224"/>
          </a:xfrm>
        </p:grpSpPr>
        <p:sp>
          <p:nvSpPr>
            <p:cNvPr id="14" name="Полилиния 13"/>
            <p:cNvSpPr/>
            <p:nvPr/>
          </p:nvSpPr>
          <p:spPr>
            <a:xfrm>
              <a:off x="6940550" y="2063750"/>
              <a:ext cx="1498600" cy="1435100"/>
            </a:xfrm>
            <a:custGeom>
              <a:avLst/>
              <a:gdLst>
                <a:gd name="connsiteX0" fmla="*/ 501650 w 1498600"/>
                <a:gd name="connsiteY0" fmla="*/ 0 h 1435100"/>
                <a:gd name="connsiteX1" fmla="*/ 933450 w 1498600"/>
                <a:gd name="connsiteY1" fmla="*/ 273050 h 1435100"/>
                <a:gd name="connsiteX2" fmla="*/ 1498600 w 1498600"/>
                <a:gd name="connsiteY2" fmla="*/ 793750 h 1435100"/>
                <a:gd name="connsiteX3" fmla="*/ 1149350 w 1498600"/>
                <a:gd name="connsiteY3" fmla="*/ 1143000 h 1435100"/>
                <a:gd name="connsiteX4" fmla="*/ 298450 w 1498600"/>
                <a:gd name="connsiteY4" fmla="*/ 1435100 h 1435100"/>
                <a:gd name="connsiteX5" fmla="*/ 0 w 1498600"/>
                <a:gd name="connsiteY5" fmla="*/ 641350 h 1435100"/>
                <a:gd name="connsiteX6" fmla="*/ 501650 w 1498600"/>
                <a:gd name="connsiteY6" fmla="*/ 0 h 1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8600" h="1435100">
                  <a:moveTo>
                    <a:pt x="501650" y="0"/>
                  </a:moveTo>
                  <a:lnTo>
                    <a:pt x="933450" y="273050"/>
                  </a:lnTo>
                  <a:lnTo>
                    <a:pt x="1498600" y="793750"/>
                  </a:lnTo>
                  <a:lnTo>
                    <a:pt x="1149350" y="1143000"/>
                  </a:lnTo>
                  <a:lnTo>
                    <a:pt x="298450" y="1435100"/>
                  </a:lnTo>
                  <a:lnTo>
                    <a:pt x="0" y="641350"/>
                  </a:lnTo>
                  <a:lnTo>
                    <a:pt x="50165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6948264" y="1844824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236296" y="1844824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7452320" y="1844824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884368" y="1844824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100392" y="1844824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460432" y="1844824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7668344" y="1052736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7668344" y="1340768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7668344" y="1700808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7668344" y="1844824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7668344" y="2204864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7668344" y="2492896"/>
              <a:ext cx="0" cy="2016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Блок-схема: узел 18"/>
            <p:cNvSpPr/>
            <p:nvPr/>
          </p:nvSpPr>
          <p:spPr>
            <a:xfrm>
              <a:off x="6876256" y="2636912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7380312" y="1988840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7812360" y="2276872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8388424" y="2780928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7164288" y="3429000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8028384" y="3140968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080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073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Полное решение №1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725143"/>
                <a:ext cx="8544161" cy="2232250"/>
              </a:xfrm>
            </p:spPr>
            <p:txBody>
              <a:bodyPr>
                <a:noAutofit/>
              </a:bodyPr>
              <a:lstStyle/>
              <a:p>
                <a:r>
                  <a:rPr lang="ru-RU" sz="3100" dirty="0"/>
                  <a:t>Стартуем из самой верхней вершины. Вплоть до самой левой вершины многоугольника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3100" dirty="0"/>
                  <a:t>-</a:t>
                </a:r>
                <a:r>
                  <a:rPr lang="ru-RU" sz="3100" dirty="0"/>
                  <a:t>координата каждой очередной вершины будет всё меньше и меньше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725143"/>
                <a:ext cx="8544161" cy="2232250"/>
              </a:xfrm>
              <a:blipFill rotWithShape="1">
                <a:blip r:embed="rId2"/>
                <a:stretch>
                  <a:fillRect l="-1498" t="-3552" r="-16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Группа 81"/>
          <p:cNvGrpSpPr/>
          <p:nvPr/>
        </p:nvGrpSpPr>
        <p:grpSpPr>
          <a:xfrm>
            <a:off x="5987369" y="1124744"/>
            <a:ext cx="2736304" cy="2736304"/>
            <a:chOff x="5987369" y="1628801"/>
            <a:chExt cx="2736304" cy="2736304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6275401" y="162880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635441" y="162880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923473" y="162880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7283513" y="162880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715561" y="162880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8003593" y="162880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8363633" y="162880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16200000">
              <a:off x="7355521" y="620689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16200000">
              <a:off x="7355521" y="90872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16200000">
              <a:off x="7355521" y="1340769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16200000">
              <a:off x="7355521" y="162880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16200000">
              <a:off x="7355521" y="2204866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16200000">
              <a:off x="7355521" y="2708921"/>
              <a:ext cx="0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Блок-схема: узел 68"/>
            <p:cNvSpPr/>
            <p:nvPr/>
          </p:nvSpPr>
          <p:spPr>
            <a:xfrm>
              <a:off x="8291625" y="1916833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Блок-схема: узел 69"/>
            <p:cNvSpPr/>
            <p:nvPr/>
          </p:nvSpPr>
          <p:spPr>
            <a:xfrm>
              <a:off x="7211505" y="2204865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Блок-схема: узел 70"/>
            <p:cNvSpPr/>
            <p:nvPr/>
          </p:nvSpPr>
          <p:spPr>
            <a:xfrm>
              <a:off x="6563433" y="2924945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Блок-схема: узел 71"/>
            <p:cNvSpPr/>
            <p:nvPr/>
          </p:nvSpPr>
          <p:spPr>
            <a:xfrm>
              <a:off x="6203393" y="4005065"/>
              <a:ext cx="144016" cy="144016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 стрелкой 72"/>
            <p:cNvCxnSpPr>
              <a:stCxn id="69" idx="4"/>
            </p:cNvCxnSpPr>
            <p:nvPr/>
          </p:nvCxnSpPr>
          <p:spPr>
            <a:xfrm>
              <a:off x="8363633" y="2060849"/>
              <a:ext cx="1" cy="2160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endCxn id="70" idx="6"/>
            </p:cNvCxnSpPr>
            <p:nvPr/>
          </p:nvCxnSpPr>
          <p:spPr>
            <a:xfrm flipH="1">
              <a:off x="7355521" y="2276872"/>
              <a:ext cx="100811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70" idx="4"/>
            </p:cNvCxnSpPr>
            <p:nvPr/>
          </p:nvCxnSpPr>
          <p:spPr>
            <a:xfrm>
              <a:off x="7283513" y="2348881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7283513" y="2708921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 flipH="1">
              <a:off x="6923473" y="2996953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endCxn id="71" idx="6"/>
            </p:cNvCxnSpPr>
            <p:nvPr/>
          </p:nvCxnSpPr>
          <p:spPr>
            <a:xfrm flipH="1">
              <a:off x="6707449" y="2996952"/>
              <a:ext cx="21602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>
              <a:stCxn id="71" idx="4"/>
            </p:cNvCxnSpPr>
            <p:nvPr/>
          </p:nvCxnSpPr>
          <p:spPr>
            <a:xfrm>
              <a:off x="6635441" y="3068961"/>
              <a:ext cx="0" cy="504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>
              <a:off x="6635441" y="3573017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>
              <a:endCxn id="72" idx="6"/>
            </p:cNvCxnSpPr>
            <p:nvPr/>
          </p:nvCxnSpPr>
          <p:spPr>
            <a:xfrm flipH="1">
              <a:off x="6347409" y="4077073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Объект 2"/>
          <p:cNvSpPr txBox="1">
            <a:spLocks/>
          </p:cNvSpPr>
          <p:nvPr/>
        </p:nvSpPr>
        <p:spPr>
          <a:xfrm>
            <a:off x="179512" y="692696"/>
            <a:ext cx="5841032" cy="4032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dirty="0" smtClean="0"/>
              <a:t>Будем обходить точки многоугольника против часовой стрелки.</a:t>
            </a:r>
          </a:p>
          <a:p>
            <a:r>
              <a:rPr lang="ru-RU" sz="3400" dirty="0" smtClean="0"/>
              <a:t>Найдём </a:t>
            </a:r>
            <a:r>
              <a:rPr lang="ru-RU" sz="3400" dirty="0"/>
              <a:t>с помощью </a:t>
            </a:r>
            <a:r>
              <a:rPr lang="ru-RU" sz="3400" i="1" dirty="0"/>
              <a:t>косой</a:t>
            </a:r>
            <a:r>
              <a:rPr lang="ru-RU" sz="3400" dirty="0"/>
              <a:t> прямой </a:t>
            </a:r>
            <a:r>
              <a:rPr lang="ru-RU" sz="3400" dirty="0" smtClean="0"/>
              <a:t>самую верхнюю, самую нижнюю, самую левую и самую правую вершину многоугольника. Они разбивают его на четыре дуги.</a:t>
            </a:r>
          </a:p>
        </p:txBody>
      </p:sp>
    </p:spTree>
    <p:extLst>
      <p:ext uri="{BB962C8B-B14F-4D97-AF65-F5344CB8AC3E}">
        <p14:creationId xmlns:p14="http://schemas.microsoft.com/office/powerpoint/2010/main" val="42816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68" y="-7590"/>
            <a:ext cx="8229600" cy="1143000"/>
          </a:xfrm>
        </p:spPr>
        <p:txBody>
          <a:bodyPr/>
          <a:lstStyle/>
          <a:p>
            <a:r>
              <a:rPr lang="ru-RU" dirty="0" smtClean="0"/>
              <a:t>Полное решение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762872" cy="38884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Понимаем, есть ли на текущей горизонтальной прямой ещё точки слева с помощью </a:t>
            </a:r>
            <a:r>
              <a:rPr lang="ru-RU" i="1" dirty="0"/>
              <a:t>косой </a:t>
            </a:r>
            <a:r>
              <a:rPr lang="ru-RU" dirty="0"/>
              <a:t>прямой: пока над </a:t>
            </a:r>
            <a:r>
              <a:rPr lang="ru-RU" i="1" dirty="0"/>
              <a:t>косой</a:t>
            </a:r>
            <a:r>
              <a:rPr lang="ru-RU" dirty="0"/>
              <a:t> прямой больше точек, чем над текущей горизонталью, сдвигаемся вправо, иначе – вниз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676534" y="1268760"/>
            <a:ext cx="3319096" cy="3319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5" idx="4"/>
          </p:cNvCxnSpPr>
          <p:nvPr/>
        </p:nvCxnSpPr>
        <p:spPr>
          <a:xfrm>
            <a:off x="7446718" y="2703883"/>
            <a:ext cx="0" cy="1883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1626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19080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897807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40353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95781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04172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225445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667991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89265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110538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331811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553084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74357" y="1268760"/>
            <a:ext cx="0" cy="3319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>
            <a:off x="7336082" y="-169513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>
            <a:off x="7336082" y="51760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>
            <a:off x="7336082" y="273031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>
            <a:off x="7336082" y="494304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676534" y="2375123"/>
            <a:ext cx="177018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35" idx="6"/>
          </p:cNvCxnSpPr>
          <p:nvPr/>
        </p:nvCxnSpPr>
        <p:spPr>
          <a:xfrm>
            <a:off x="7557355" y="2593247"/>
            <a:ext cx="1438275" cy="3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>
            <a:off x="7336082" y="1158125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>
            <a:off x="7336082" y="1379396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>
            <a:off x="7336082" y="1600669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>
            <a:off x="7336082" y="1821942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>
            <a:off x="7336082" y="2043215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>
            <a:off x="7336082" y="2264488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>
            <a:off x="7336082" y="2485763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>
            <a:off x="7336082" y="2707034"/>
            <a:ext cx="0" cy="3319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791442" y="2375123"/>
            <a:ext cx="6195645" cy="4040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666338" y="2583747"/>
            <a:ext cx="1740311" cy="31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Блок-схема: узел 34"/>
          <p:cNvSpPr/>
          <p:nvPr/>
        </p:nvSpPr>
        <p:spPr>
          <a:xfrm>
            <a:off x="7336082" y="2482610"/>
            <a:ext cx="221273" cy="221273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6931626" y="1711306"/>
            <a:ext cx="72548" cy="901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Блок-схема: узел 33"/>
          <p:cNvSpPr/>
          <p:nvPr/>
        </p:nvSpPr>
        <p:spPr>
          <a:xfrm>
            <a:off x="6013900" y="2479205"/>
            <a:ext cx="221273" cy="22127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447634" y="1275622"/>
            <a:ext cx="0" cy="1099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35" idx="0"/>
          </p:cNvCxnSpPr>
          <p:nvPr/>
        </p:nvCxnSpPr>
        <p:spPr>
          <a:xfrm flipH="1">
            <a:off x="7446718" y="2377354"/>
            <a:ext cx="4231" cy="10525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426162" y="2372227"/>
            <a:ext cx="15889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Объект 2"/>
              <p:cNvSpPr txBox="1">
                <a:spLocks/>
              </p:cNvSpPr>
              <p:nvPr/>
            </p:nvSpPr>
            <p:spPr>
              <a:xfrm>
                <a:off x="395536" y="4869160"/>
                <a:ext cx="8496944" cy="19888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Аналогично обойдём оставшиеся три дуги.</a:t>
                </a:r>
                <a:endParaRPr lang="ru-RU" dirty="0"/>
              </a:p>
              <a:p>
                <a:r>
                  <a:rPr lang="ru-RU" dirty="0"/>
                  <a:t>Итоговое количество запросов 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ru-RU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(</a:t>
                </a:r>
                <a:r>
                  <a:rPr lang="ru-RU" dirty="0"/>
                  <a:t>в решении жюри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=6</m:t>
                    </m:r>
                  </m:oMath>
                </a14:m>
                <a:r>
                  <a:rPr lang="en-US" dirty="0"/>
                  <a:t>), </a:t>
                </a:r>
                <a:r>
                  <a:rPr lang="ru-RU" dirty="0"/>
                  <a:t>что не </a:t>
                </a:r>
                <a:r>
                  <a:rPr lang="ru-RU" dirty="0" smtClean="0"/>
                  <a:t>превосходит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50 000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запросов.</a:t>
                </a:r>
              </a:p>
              <a:p>
                <a:endParaRPr lang="ru-RU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2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69160"/>
                <a:ext cx="8496944" cy="1988840"/>
              </a:xfrm>
              <a:prstGeom prst="rect">
                <a:avLst/>
              </a:prstGeom>
              <a:blipFill rotWithShape="1">
                <a:blip r:embed="rId2"/>
                <a:stretch>
                  <a:fillRect l="-1506" t="-6135" b="-1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Полное решение №2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6862" y="1441939"/>
                <a:ext cx="5987008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dirty="0" smtClean="0"/>
                  <a:t>Мы умеем находить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ru-RU" dirty="0" smtClean="0"/>
                  <a:t>координаты точек, или, что то же самое, проводить через каждую точку вертикальную прямую.</a:t>
                </a:r>
              </a:p>
              <a:p>
                <a:r>
                  <a:rPr lang="ru-RU" dirty="0" smtClean="0"/>
                  <a:t>Заметим, что то же самое можно сделать и с </a:t>
                </a:r>
                <a:r>
                  <a:rPr lang="ru-RU" i="1" dirty="0" smtClean="0"/>
                  <a:t>косыми </a:t>
                </a:r>
                <a:r>
                  <a:rPr lang="ru-RU" dirty="0" smtClean="0"/>
                  <a:t>прямыми, параллельными вектору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1, 3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ru-RU" b="0" dirty="0" smtClean="0"/>
              </a:p>
              <a:p>
                <a:r>
                  <a:rPr lang="ru-RU" dirty="0"/>
                  <a:t>По направлению перпендикулярно вертикальной прямой точки идут в таком же порядке, как и по направлению перпендикулярно </a:t>
                </a:r>
                <a:r>
                  <a:rPr lang="ru-RU" i="1" dirty="0"/>
                  <a:t>косой</a:t>
                </a:r>
                <a:r>
                  <a:rPr lang="ru-RU" dirty="0"/>
                  <a:t> </a:t>
                </a:r>
                <a:r>
                  <a:rPr lang="ru-RU" dirty="0" smtClean="0"/>
                  <a:t>прямой</a:t>
                </a:r>
                <a:r>
                  <a:rPr lang="ru-RU" dirty="0"/>
                  <a:t>.</a:t>
                </a:r>
              </a:p>
              <a:p>
                <a:r>
                  <a:rPr lang="ru-RU" dirty="0"/>
                  <a:t>Значит можно найти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/>
                  <a:t>-</a:t>
                </a:r>
                <a:r>
                  <a:rPr lang="ru-RU" dirty="0" err="1"/>
                  <a:t>ую</a:t>
                </a:r>
                <a:r>
                  <a:rPr lang="ru-RU" dirty="0"/>
                  <a:t> точку многоугольника как пересечение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/>
                  <a:t>-ой найденной вертикальной прямой 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ru-RU" dirty="0"/>
                  <a:t>ой найденной </a:t>
                </a:r>
                <a:r>
                  <a:rPr lang="ru-RU" i="1" dirty="0"/>
                  <a:t>косой </a:t>
                </a:r>
                <a:r>
                  <a:rPr lang="ru-RU" dirty="0"/>
                  <a:t>прямой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862" y="1441939"/>
                <a:ext cx="5987008" cy="5257800"/>
              </a:xfrm>
              <a:blipFill rotWithShape="1">
                <a:blip r:embed="rId2"/>
                <a:stretch>
                  <a:fillRect l="-1424" t="-2088" r="-1628" b="-1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6838895" y="186542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126927" y="186542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342951" y="186542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774999" y="186542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991023" y="186542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351063" y="186542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7558975" y="1073334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7558975" y="1361366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558975" y="1721406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7558975" y="186542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7558975" y="222546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7558975" y="2513494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узел 64"/>
          <p:cNvSpPr/>
          <p:nvPr/>
        </p:nvSpPr>
        <p:spPr>
          <a:xfrm>
            <a:off x="6766887" y="2657510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>
            <a:off x="7274118" y="2009438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7702991" y="2297470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8279055" y="2801526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7054919" y="3449598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>
            <a:off x="7919015" y="3161566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734310" y="1628800"/>
            <a:ext cx="198022" cy="23505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7079580" y="1700808"/>
            <a:ext cx="198022" cy="23505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7182290" y="1700808"/>
            <a:ext cx="198022" cy="23505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7623863" y="1772816"/>
            <a:ext cx="198022" cy="23505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915070" y="1781200"/>
            <a:ext cx="198022" cy="23505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8246535" y="1772816"/>
            <a:ext cx="198022" cy="23505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6910903" y="4293096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550863" y="5733256"/>
            <a:ext cx="22696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6793273" y="4258791"/>
            <a:ext cx="261646" cy="9952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804248" y="4258791"/>
            <a:ext cx="330834" cy="125844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6804248" y="4258791"/>
            <a:ext cx="425486" cy="161848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6804248" y="4293096"/>
            <a:ext cx="492189" cy="18722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6830634" y="4221088"/>
            <a:ext cx="564531" cy="21473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6830634" y="4434141"/>
            <a:ext cx="587621" cy="22352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6925286" y="4434141"/>
            <a:ext cx="587621" cy="22352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6997628" y="4509120"/>
            <a:ext cx="586841" cy="22322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7073350" y="4683531"/>
            <a:ext cx="540988" cy="205783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7135082" y="4653138"/>
            <a:ext cx="566347" cy="21542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Полное решение №2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68760"/>
                <a:ext cx="8579296" cy="5257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dirty="0"/>
                  <a:t>Для бинарного поиска необходимо уметь брать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𝑟𝑖𝑔h𝑡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количество точек справа от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ru-RU" dirty="0"/>
                  <a:t>-ой по порядку прямой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Заметим</a:t>
                </a:r>
                <a:r>
                  <a:rPr lang="ru-RU" dirty="0"/>
                  <a:t>, что раз уравнение такой прямой имеет вид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=3</m:t>
                    </m:r>
                    <m:r>
                      <a:rPr lang="en-US" i="1">
                        <a:latin typeface="Cambria Math"/>
                      </a:rPr>
                      <m:t>𝐶𝑥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</a:t>
                </a:r>
                <a:r>
                  <a:rPr lang="ru-RU" dirty="0"/>
                  <a:t> прямая однозначно задаётся значением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то есть точкой пересечения с координатной осью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𝑂𝑌</m:t>
                    </m:r>
                  </m:oMath>
                </a14:m>
                <a:endParaRPr lang="ru-RU" dirty="0" smtClean="0"/>
              </a:p>
              <a:p>
                <a:r>
                  <a:rPr lang="ru-RU" dirty="0" err="1" smtClean="0"/>
                  <a:t>Бинпоиск</a:t>
                </a:r>
                <a:r>
                  <a:rPr lang="ru-RU" dirty="0" smtClean="0"/>
                  <a:t> по </a:t>
                </a:r>
                <a:r>
                  <a:rPr lang="ru-RU" i="1" dirty="0" smtClean="0"/>
                  <a:t>косым</a:t>
                </a:r>
                <a:r>
                  <a:rPr lang="ru-RU" dirty="0" smtClean="0"/>
                  <a:t> прямым фактически будет </a:t>
                </a:r>
                <a:r>
                  <a:rPr lang="ru-RU" dirty="0" err="1" smtClean="0"/>
                  <a:t>бинпоиском</a:t>
                </a:r>
                <a:r>
                  <a:rPr lang="ru-RU" dirty="0" smtClean="0"/>
                  <a:t> по свободному коэффициенту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уравнения косой прямой. Зафиксировав очередную прямую надо не забыть выбрать на ней две точки, с координатами от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−5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до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ru-RU" dirty="0" smtClean="0"/>
                  <a:t>, для этого нужно положить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Тогда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≤3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68760"/>
                <a:ext cx="8579296" cy="5257800"/>
              </a:xfrm>
              <a:blipFill rotWithShape="1">
                <a:blip r:embed="rId2"/>
                <a:stretch>
                  <a:fillRect l="-1136" t="-1738" r="-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8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Полное решение №2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19256" cy="47811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0" dirty="0" smtClean="0"/>
                  <a:t>Оценим количество запросов. </a:t>
                </a:r>
                <a:endParaRPr lang="en-US" b="0" dirty="0" smtClean="0"/>
              </a:p>
              <a:p>
                <a:r>
                  <a:rPr lang="ru-RU" dirty="0"/>
                  <a:t>Количество косых прямых, пересекающих квадрат допустимых точек </a:t>
                </a:r>
                <a:r>
                  <a:rPr lang="ru-RU" dirty="0" smtClean="0"/>
                  <a:t>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dirty="0" smtClean="0"/>
                  <a:t>, так как каждая прямая задаётся своим свободным коэффициентом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в уравнении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a:rPr lang="en-US" b="0" i="1" smtClean="0">
                        <a:latin typeface="Cambria Math"/>
                      </a:rPr>
                      <m:t>𝐶𝑥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ru-RU" b="0" dirty="0" smtClean="0"/>
                  <a:t>а крайние положения прямой – 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=±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ru-RU" b="0" dirty="0" smtClean="0"/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принимает значение порядка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.</a:t>
                </a:r>
              </a:p>
              <a:p>
                <a:r>
                  <a:rPr lang="ru-RU" dirty="0" smtClean="0"/>
                  <a:t>Тем самым общая сложность решения –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(6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b="0" dirty="0" smtClean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19256" cy="4781128"/>
              </a:xfrm>
              <a:blipFill rotWithShape="1">
                <a:blip r:embed="rId2"/>
                <a:stretch>
                  <a:fillRect l="-1632" t="-2679" r="-2077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Небольшое улучшение решения №2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/>
              </a:bodyPr>
              <a:lstStyle/>
              <a:p>
                <a:r>
                  <a:rPr lang="ru-RU" b="0" dirty="0" smtClean="0"/>
                  <a:t>Можно заметить, что 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b="0" dirty="0" smtClean="0"/>
                  <a:t>-ом шаге нас интересуют только </a:t>
                </a:r>
                <a:r>
                  <a:rPr lang="ru-RU" b="0" i="1" dirty="0" smtClean="0"/>
                  <a:t>косые</a:t>
                </a:r>
                <a:r>
                  <a:rPr lang="ru-RU" b="0" dirty="0" smtClean="0"/>
                  <a:t> прямые, пересекающие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b="0" dirty="0" smtClean="0"/>
                  <a:t>-</a:t>
                </a:r>
                <a:r>
                  <a:rPr lang="ru-RU" b="0" dirty="0" err="1" smtClean="0"/>
                  <a:t>ую</a:t>
                </a:r>
                <a:r>
                  <a:rPr lang="ru-RU" b="0" dirty="0" smtClean="0"/>
                  <a:t> вертикальную прямую, а их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штук.</a:t>
                </a:r>
                <a:r>
                  <a:rPr lang="en-US" b="0" dirty="0" smtClean="0"/>
                  <a:t> </a:t>
                </a:r>
                <a:r>
                  <a:rPr lang="ru-RU" b="0" dirty="0" err="1" smtClean="0"/>
                  <a:t>Бинпоиск</a:t>
                </a:r>
                <a:r>
                  <a:rPr lang="ru-RU" b="0" dirty="0" smtClean="0"/>
                  <a:t> по </a:t>
                </a:r>
                <a:r>
                  <a:rPr lang="ru-RU" b="0" i="1" dirty="0" smtClean="0"/>
                  <a:t>косым </a:t>
                </a:r>
                <a:r>
                  <a:rPr lang="ru-RU" b="0" dirty="0" smtClean="0"/>
                  <a:t>прямым можно пускать только среди них.</a:t>
                </a:r>
              </a:p>
              <a:p>
                <a:r>
                  <a:rPr lang="ru-RU" dirty="0" smtClean="0"/>
                  <a:t>Получилось решение 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=2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b="0" dirty="0" smtClean="0"/>
                  <a:t>, которое при данных ограничениях 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b="0" dirty="0" smtClean="0"/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b="0" dirty="0" smtClean="0"/>
                  <a:t>делает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/>
                      </a:rPr>
                      <m:t>40 000</m:t>
                    </m:r>
                  </m:oMath>
                </a14:m>
                <a:r>
                  <a:rPr lang="ru-RU" b="0" dirty="0" smtClean="0"/>
                  <a:t> запросов.</a:t>
                </a:r>
                <a:endParaRPr lang="en-US" b="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2"/>
                <a:stretch>
                  <a:fillRect l="-1630" t="-1354" r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6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418550"/>
          </a:xfrm>
          <a:ln/>
        </p:spPr>
        <p:txBody>
          <a:bodyPr tIns="35203"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6000" dirty="0" err="1"/>
              <a:t>Соревнование</a:t>
            </a:r>
            <a:r>
              <a:rPr lang="en-US" sz="6000" dirty="0"/>
              <a:t> </a:t>
            </a:r>
            <a:r>
              <a:rPr lang="en-US" sz="6000" dirty="0" err="1"/>
              <a:t>по</a:t>
            </a:r>
            <a:r>
              <a:rPr lang="en-US" sz="6000" dirty="0"/>
              <a:t> </a:t>
            </a:r>
            <a:r>
              <a:rPr lang="en-US" sz="6000" dirty="0" err="1"/>
              <a:t>распилу</a:t>
            </a:r>
            <a:endParaRPr lang="en-US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76" y="1124745"/>
            <a:ext cx="5993536" cy="44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6480" y="5452438"/>
            <a:ext cx="8219976" cy="1288930"/>
          </a:xfrm>
          <a:prstGeom prst="rect">
            <a:avLst/>
          </a:prstGeom>
          <a:ln/>
        </p:spPr>
        <p:txBody>
          <a:bodyPr vert="horz" lIns="91440" tIns="20802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Автор задачи: Глеб Евстропов, МГУ</a:t>
            </a:r>
          </a:p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Разработчик: Александр Тимин, МФТИ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217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Постановка</a:t>
            </a:r>
            <a:r>
              <a:rPr lang="en-US" dirty="0"/>
              <a:t> </a:t>
            </a:r>
            <a:r>
              <a:rPr lang="en-US" dirty="0" err="1"/>
              <a:t>задачи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0" y="1604329"/>
                <a:ext cx="8075960" cy="3977698"/>
              </a:xfrm>
              <a:ln/>
            </p:spPr>
            <p:txBody>
              <a:bodyPr tIns="20802">
                <a:normAutofit/>
              </a:bodyPr>
              <a:lstStyle/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dirty="0" smtClean="0"/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обозначает общее число участников в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dirty="0" smtClean="0"/>
                  <a:t>-ом туре,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  <m:r>
                      <a:rPr lang="en-US" i="1" baseline="-33000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задано</a:t>
                </a:r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dirty="0" smtClean="0"/>
                  <a:t>Нужно выбрать </a:t>
                </a:r>
                <a:r>
                  <a:rPr lang="en-US" dirty="0" err="1" smtClean="0"/>
                  <a:t>такие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33000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r>
                      <a:rPr lang="en-US" i="1" baseline="-33000" dirty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&gt;</m:t>
                    </m:r>
                    <m:r>
                      <a:rPr lang="en-US" i="1" dirty="0">
                        <a:latin typeface="Cambria Math"/>
                      </a:rPr>
                      <m:t>…&gt;</m:t>
                    </m:r>
                    <m:r>
                      <a:rPr lang="en-US" i="1" dirty="0" err="1">
                        <a:latin typeface="Cambria Math"/>
                      </a:rPr>
                      <m:t>𝑁</m:t>
                    </m:r>
                    <m:r>
                      <a:rPr lang="en-US" i="1" baseline="-33000" dirty="0" err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что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err="1" smtClean="0"/>
                  <a:t>максимально</a:t>
                </a:r>
                <a:r>
                  <a:rPr lang="en-US" dirty="0"/>
                  <a:t> </a:t>
                </a:r>
                <a:r>
                  <a:rPr lang="ru-RU" dirty="0" smtClean="0"/>
                  <a:t>и д</a:t>
                </a:r>
                <a:r>
                  <a:rPr lang="en-US" dirty="0" err="1" smtClean="0"/>
                  <a:t>ля</a:t>
                </a:r>
                <a:r>
                  <a:rPr lang="en-US" dirty="0" smtClean="0"/>
                  <a:t> </a:t>
                </a:r>
                <a:r>
                  <a:rPr lang="en-US" dirty="0" err="1"/>
                  <a:t>каждой</a:t>
                </a:r>
                <a:r>
                  <a:rPr lang="en-US" dirty="0"/>
                  <a:t> </a:t>
                </a:r>
                <a:r>
                  <a:rPr lang="en-US" dirty="0" err="1"/>
                  <a:t>пары</a:t>
                </a:r>
                <a:r>
                  <a:rPr lang="en-US" dirty="0"/>
                  <a:t> </a:t>
                </a:r>
                <a:r>
                  <a:rPr lang="en-US" dirty="0" err="1"/>
                  <a:t>соседних</a:t>
                </a:r>
                <a:r>
                  <a:rPr lang="en-US" dirty="0"/>
                  <a:t> </a:t>
                </a:r>
                <a:r>
                  <a:rPr lang="en-US" dirty="0" err="1"/>
                  <a:t>чисел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33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/>
                  <a:t>можно</a:t>
                </a:r>
                <a:r>
                  <a:rPr lang="en-US" dirty="0" smtClean="0"/>
                  <a:t> </a:t>
                </a:r>
                <a:r>
                  <a:rPr lang="ru-RU" dirty="0" smtClean="0"/>
                  <a:t>выбрать </a:t>
                </a:r>
                <a:r>
                  <a:rPr lang="en-US" dirty="0" err="1" smtClean="0"/>
                  <a:t>такие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,  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,  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что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𝐴𝐵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 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&lt;</m:t>
                    </m:r>
                    <m:r>
                      <a:rPr lang="en-US" b="0" i="1" dirty="0" smtClean="0">
                        <a:latin typeface="Cambria Math"/>
                      </a:rPr>
                      <m:t>𝐵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0" y="1604329"/>
                <a:ext cx="8075960" cy="3977698"/>
              </a:xfrm>
              <a:blipFill rotWithShape="1">
                <a:blip r:embed="rId3"/>
                <a:stretch>
                  <a:fillRect t="-2450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463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Некоторое</a:t>
            </a:r>
            <a:r>
              <a:rPr lang="en-US" dirty="0"/>
              <a:t> </a:t>
            </a:r>
            <a:r>
              <a:rPr lang="en-US" dirty="0" err="1"/>
              <a:t>наблюдение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0" y="1604328"/>
                <a:ext cx="8045280" cy="4993023"/>
              </a:xfrm>
              <a:ln/>
            </p:spPr>
            <p:txBody>
              <a:bodyPr>
                <a:normAutofit fontScale="92500"/>
              </a:bodyPr>
              <a:lstStyle/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33000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𝐵</m:t>
                        </m:r>
                        <m:r>
                          <a:rPr lang="en-US" i="1" dirty="0" smtClean="0">
                            <a:latin typeface="Cambria Math"/>
                          </a:rPr>
                          <m:t> – </m:t>
                        </m:r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– </a:t>
                </a:r>
                <a:r>
                  <a:rPr lang="en-US" dirty="0" err="1"/>
                  <a:t>делитель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33000" dirty="0">
                        <a:latin typeface="Cambria Math"/>
                      </a:rPr>
                      <m:t>𝑖</m:t>
                    </m:r>
                  </m:oMath>
                </a14:m>
                <a:endParaRPr lang="en-US" baseline="-33000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dirty="0" err="1"/>
                  <a:t>То</a:t>
                </a:r>
                <a:r>
                  <a:rPr lang="en-US" dirty="0"/>
                  <a:t> </a:t>
                </a:r>
                <a:r>
                  <a:rPr lang="en-US" dirty="0" err="1"/>
                  <a:t>есть</a:t>
                </a:r>
                <a:r>
                  <a:rPr lang="en-US" dirty="0"/>
                  <a:t> </a:t>
                </a:r>
                <a:r>
                  <a:rPr lang="en-US" dirty="0" err="1"/>
                  <a:t>количество</a:t>
                </a:r>
                <a:r>
                  <a:rPr lang="en-US" dirty="0"/>
                  <a:t> </a:t>
                </a:r>
                <a:r>
                  <a:rPr lang="en-US" dirty="0" err="1"/>
                  <a:t>участников</a:t>
                </a:r>
                <a:r>
                  <a:rPr lang="en-US" dirty="0"/>
                  <a:t> </a:t>
                </a:r>
                <a:r>
                  <a:rPr lang="en-US" dirty="0" err="1"/>
                  <a:t>уменьшается</a:t>
                </a:r>
                <a:r>
                  <a:rPr lang="en-US" dirty="0"/>
                  <a:t> </a:t>
                </a:r>
                <a:r>
                  <a:rPr lang="en-US" dirty="0" err="1"/>
                  <a:t>как</a:t>
                </a:r>
                <a:r>
                  <a:rPr lang="en-US" dirty="0"/>
                  <a:t> </a:t>
                </a:r>
                <a:r>
                  <a:rPr lang="en-US" dirty="0" err="1"/>
                  <a:t>минимум</a:t>
                </a:r>
                <a:r>
                  <a:rPr lang="en-US" dirty="0"/>
                  <a:t> </a:t>
                </a:r>
                <a:r>
                  <a:rPr lang="en-US" dirty="0" err="1"/>
                  <a:t>на</a:t>
                </a:r>
                <a:r>
                  <a:rPr lang="en-US" dirty="0"/>
                  <a:t> </a:t>
                </a:r>
                <a:r>
                  <a:rPr lang="en-US" dirty="0" err="1"/>
                  <a:t>минимальный</a:t>
                </a:r>
                <a:r>
                  <a:rPr lang="en-US" dirty="0"/>
                  <a:t> </a:t>
                </a:r>
                <a:r>
                  <a:rPr lang="en-US" dirty="0" err="1"/>
                  <a:t>делитель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33000" dirty="0">
                        <a:latin typeface="Cambria Math"/>
                      </a:rPr>
                      <m:t>𝑖</m:t>
                    </m:r>
                  </m:oMath>
                </a14:m>
                <a:endParaRPr lang="ru-RU" baseline="-33000" dirty="0" smtClean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dirty="0"/>
                  <a:t>Мы </a:t>
                </a:r>
                <a:r>
                  <a:rPr lang="en-US" dirty="0" err="1"/>
                  <a:t>хотим</a:t>
                </a:r>
                <a:r>
                  <a:rPr lang="en-US" dirty="0"/>
                  <a:t>, </a:t>
                </a:r>
                <a:r>
                  <a:rPr lang="en-US" dirty="0" err="1"/>
                  <a:t>чтобы</a:t>
                </a:r>
                <a:r>
                  <a:rPr lang="en-US" dirty="0"/>
                  <a:t> </a:t>
                </a:r>
                <a:r>
                  <a:rPr lang="en-US" dirty="0" err="1"/>
                  <a:t>было</a:t>
                </a:r>
                <a:r>
                  <a:rPr lang="en-US" dirty="0"/>
                  <a:t> </a:t>
                </a:r>
                <a:r>
                  <a:rPr lang="en-US" dirty="0" err="1"/>
                  <a:t>проведено</a:t>
                </a:r>
                <a:r>
                  <a:rPr lang="en-US" dirty="0"/>
                  <a:t> </a:t>
                </a:r>
                <a:r>
                  <a:rPr lang="en-US" dirty="0" err="1"/>
                  <a:t>как</a:t>
                </a:r>
                <a:r>
                  <a:rPr lang="en-US" dirty="0"/>
                  <a:t> </a:t>
                </a:r>
                <a:r>
                  <a:rPr lang="en-US" dirty="0" err="1"/>
                  <a:t>можно</a:t>
                </a:r>
                <a:r>
                  <a:rPr lang="en-US" dirty="0"/>
                  <a:t> </a:t>
                </a:r>
                <a:r>
                  <a:rPr lang="en-US" dirty="0" err="1"/>
                  <a:t>больше</a:t>
                </a:r>
                <a:r>
                  <a:rPr lang="en-US" dirty="0"/>
                  <a:t> </a:t>
                </a:r>
                <a:r>
                  <a:rPr lang="en-US" dirty="0" err="1"/>
                  <a:t>туров</a:t>
                </a:r>
                <a:endParaRPr lang="ru-RU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dirty="0"/>
                  <a:t>Т</a:t>
                </a:r>
                <a:r>
                  <a:rPr lang="en-US" dirty="0"/>
                  <a:t>о </a:t>
                </a:r>
                <a:r>
                  <a:rPr lang="en-US" dirty="0" err="1"/>
                  <a:t>есть</a:t>
                </a:r>
                <a:r>
                  <a:rPr lang="en-US" dirty="0"/>
                  <a:t> </a:t>
                </a:r>
                <a:r>
                  <a:rPr lang="en-US" dirty="0" err="1"/>
                  <a:t>нам</a:t>
                </a:r>
                <a:r>
                  <a:rPr lang="en-US" dirty="0"/>
                  <a:t> </a:t>
                </a:r>
                <a:r>
                  <a:rPr lang="en-US" dirty="0" err="1"/>
                  <a:t>надо</a:t>
                </a:r>
                <a:r>
                  <a:rPr lang="en-US" dirty="0"/>
                  <a:t> </a:t>
                </a:r>
                <a:r>
                  <a:rPr lang="en-US" dirty="0" err="1"/>
                  <a:t>постараться</a:t>
                </a:r>
                <a:r>
                  <a:rPr lang="en-US" dirty="0"/>
                  <a:t>, </a:t>
                </a:r>
                <a:r>
                  <a:rPr lang="en-US" dirty="0" err="1"/>
                  <a:t>чтобы</a:t>
                </a:r>
                <a:r>
                  <a:rPr lang="en-US" dirty="0"/>
                  <a:t> </a:t>
                </a:r>
                <a:r>
                  <a:rPr lang="en-US" dirty="0" err="1"/>
                  <a:t>участники</a:t>
                </a:r>
                <a:r>
                  <a:rPr lang="en-US" dirty="0"/>
                  <a:t> </a:t>
                </a:r>
                <a:r>
                  <a:rPr lang="en-US" dirty="0" err="1"/>
                  <a:t>выбывали</a:t>
                </a:r>
                <a:r>
                  <a:rPr lang="en-US" dirty="0"/>
                  <a:t> </a:t>
                </a:r>
                <a:r>
                  <a:rPr lang="en-US" dirty="0" err="1"/>
                  <a:t>как</a:t>
                </a:r>
                <a:r>
                  <a:rPr lang="en-US" dirty="0"/>
                  <a:t> </a:t>
                </a:r>
                <a:r>
                  <a:rPr lang="en-US" dirty="0" err="1"/>
                  <a:t>можно</a:t>
                </a:r>
                <a:r>
                  <a:rPr lang="en-US" dirty="0"/>
                  <a:t> </a:t>
                </a:r>
                <a:r>
                  <a:rPr lang="en-US" dirty="0" err="1"/>
                  <a:t>медленне</a:t>
                </a:r>
                <a:r>
                  <a:rPr lang="ru-RU" dirty="0"/>
                  <a:t>й</a:t>
                </a:r>
                <a:endParaRPr lang="en-US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endParaRPr lang="en-US" baseline="-33000" dirty="0"/>
              </a:p>
            </p:txBody>
          </p:sp>
        </mc:Choice>
        <mc:Fallback xmlns="">
          <p:sp>
            <p:nvSpPr>
              <p:cNvPr id="51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0" y="1604328"/>
                <a:ext cx="8045280" cy="4993023"/>
              </a:xfrm>
              <a:blipFill rotWithShape="1">
                <a:blip r:embed="rId3"/>
                <a:stretch>
                  <a:fillRect t="-1465" r="-1061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62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40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3162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900" dirty="0">
                <a:latin typeface="+mj-lt"/>
              </a:rPr>
              <a:t>Простое полное решение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370081" y="1198202"/>
                <a:ext cx="8447040" cy="1582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2900" dirty="0" smtClean="0">
                    <a:latin typeface="Calibri" pitchFamily="32" charset="0"/>
                  </a:rPr>
                  <a:t>Предположим, что буквы в строке отсортированы. Тогда можно просто циклически сдвинуть строку на 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ru-RU" sz="29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9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29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9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900" dirty="0">
                  <a:latin typeface="Calibri" pitchFamily="32" charset="0"/>
                </a:endParaRPr>
              </a:p>
            </p:txBody>
          </p:sp>
        </mc:Choice>
        <mc:Fallback>
          <p:sp>
            <p:nvSpPr>
              <p:cNvPr id="174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81" y="1198202"/>
                <a:ext cx="8447040" cy="1582726"/>
              </a:xfrm>
              <a:prstGeom prst="rect">
                <a:avLst/>
              </a:prstGeom>
              <a:blipFill rotWithShape="1">
                <a:blip r:embed="rId3"/>
                <a:stretch>
                  <a:fillRect l="-1661" t="-5019" b="-100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795681" y="2670042"/>
            <a:ext cx="1959840" cy="489651"/>
          </a:xfrm>
          <a:prstGeom prst="roundRect">
            <a:avLst>
              <a:gd name="adj" fmla="val 292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755520" y="2670042"/>
            <a:ext cx="979200" cy="489651"/>
          </a:xfrm>
          <a:prstGeom prst="roundRect">
            <a:avLst>
              <a:gd name="adj" fmla="val 292"/>
            </a:avLst>
          </a:prstGeom>
          <a:solidFill>
            <a:srgbClr val="00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734720" y="2670042"/>
            <a:ext cx="653760" cy="489651"/>
          </a:xfrm>
          <a:prstGeom prst="roundRect">
            <a:avLst>
              <a:gd name="adj" fmla="val 292"/>
            </a:avLst>
          </a:prstGeom>
          <a:solidFill>
            <a:srgbClr val="FF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88480" y="2670042"/>
            <a:ext cx="1632960" cy="489651"/>
          </a:xfrm>
          <a:prstGeom prst="roundRect">
            <a:avLst>
              <a:gd name="adj" fmla="val 292"/>
            </a:avLst>
          </a:prstGeom>
          <a:solidFill>
            <a:srgbClr val="2300D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361761" y="3299389"/>
            <a:ext cx="1959840" cy="489651"/>
          </a:xfrm>
          <a:prstGeom prst="roundRect">
            <a:avLst>
              <a:gd name="adj" fmla="val 292"/>
            </a:avLst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6321600" y="3299389"/>
            <a:ext cx="699840" cy="489651"/>
          </a:xfrm>
          <a:prstGeom prst="roundRect">
            <a:avLst>
              <a:gd name="adj" fmla="val 292"/>
            </a:avLst>
          </a:prstGeom>
          <a:solidFill>
            <a:srgbClr val="00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089441" y="3297948"/>
            <a:ext cx="653760" cy="489651"/>
          </a:xfrm>
          <a:prstGeom prst="roundRect">
            <a:avLst>
              <a:gd name="adj" fmla="val 292"/>
            </a:avLst>
          </a:prstGeom>
          <a:solidFill>
            <a:srgbClr val="FF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2743201" y="3297948"/>
            <a:ext cx="1632960" cy="489651"/>
          </a:xfrm>
          <a:prstGeom prst="roundRect">
            <a:avLst>
              <a:gd name="adj" fmla="val 292"/>
            </a:avLst>
          </a:prstGeom>
          <a:solidFill>
            <a:srgbClr val="2300DC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795680" y="3297948"/>
            <a:ext cx="293760" cy="489651"/>
          </a:xfrm>
          <a:prstGeom prst="roundRect">
            <a:avLst>
              <a:gd name="adj" fmla="val 486"/>
            </a:avLst>
          </a:prstGeom>
          <a:solidFill>
            <a:srgbClr val="00FF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370080" y="4005064"/>
                <a:ext cx="8773920" cy="2335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2900" dirty="0" smtClean="0">
                    <a:latin typeface="Calibri" pitchFamily="32" charset="0"/>
                  </a:rPr>
                  <a:t>Соответственно, получим решение для произвольной строки: отсортировать буквы, запомнив их первоначальное положение, сделать циклический сдвиг на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29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9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900" dirty="0">
                    <a:latin typeface="Calibri" pitchFamily="32" charset="0"/>
                  </a:rPr>
                  <a:t>затем восстановить испорченный сортировкой порядок символов.</a:t>
                </a:r>
              </a:p>
            </p:txBody>
          </p:sp>
        </mc:Choice>
        <mc:Fallback>
          <p:sp>
            <p:nvSpPr>
              <p:cNvPr id="1742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80" y="4005064"/>
                <a:ext cx="8773920" cy="2335925"/>
              </a:xfrm>
              <a:prstGeom prst="rect">
                <a:avLst/>
              </a:prstGeom>
              <a:blipFill rotWithShape="1">
                <a:blip r:embed="rId4"/>
                <a:stretch>
                  <a:fillRect l="-1598" t="-3394" r="-834" b="-164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841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Алгоритм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0" y="1604328"/>
                <a:ext cx="8147968" cy="4849007"/>
              </a:xfrm>
              <a:ln/>
            </p:spPr>
            <p:txBody>
              <a:bodyPr>
                <a:normAutofit/>
              </a:bodyPr>
              <a:lstStyle/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sz="3000" dirty="0" smtClean="0"/>
                  <a:t>Если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𝑁</m:t>
                    </m:r>
                    <m:r>
                      <a:rPr lang="en-US" sz="3000" b="0" i="1" smtClean="0">
                        <a:latin typeface="Cambria Math"/>
                      </a:rPr>
                      <m:t>=1, </m:t>
                    </m:r>
                  </m:oMath>
                </a14:m>
                <a:r>
                  <a:rPr lang="ru-RU" sz="3000" dirty="0" smtClean="0"/>
                  <a:t>то мы можем провести один тур</a:t>
                </a:r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sz="3000" dirty="0" err="1" smtClean="0"/>
                  <a:t>Пусть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у </a:t>
                </a:r>
                <a:r>
                  <a:rPr lang="en-US" sz="3000" dirty="0" err="1"/>
                  <a:t>нас</a:t>
                </a:r>
                <a:r>
                  <a:rPr lang="en-US" sz="3000" dirty="0"/>
                  <a:t> </a:t>
                </a:r>
                <a:r>
                  <a:rPr lang="en-US" sz="3000" dirty="0" err="1"/>
                  <a:t>есть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𝑁</m:t>
                    </m:r>
                    <m:r>
                      <a:rPr lang="en-US" sz="3000" b="0" i="1" dirty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участников</a:t>
                </a:r>
                <a:r>
                  <a:rPr lang="en-US" sz="3000" dirty="0"/>
                  <a:t> и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𝐷</m:t>
                    </m:r>
                    <m:r>
                      <a:rPr lang="en-US" sz="3000" b="0" i="1" dirty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3000" dirty="0"/>
                  <a:t> </a:t>
                </a:r>
                <a:r>
                  <a:rPr lang="ru-RU" sz="3000" dirty="0" smtClean="0"/>
                  <a:t>это</a:t>
                </a:r>
                <a:r>
                  <a:rPr lang="en-US" sz="3000" dirty="0" smtClean="0"/>
                  <a:t> </a:t>
                </a:r>
                <a:r>
                  <a:rPr lang="en-US" sz="3000" dirty="0" err="1"/>
                  <a:t>минимальный</a:t>
                </a:r>
                <a:r>
                  <a:rPr lang="en-US" sz="3000" dirty="0"/>
                  <a:t> </a:t>
                </a:r>
                <a:r>
                  <a:rPr lang="ru-RU" sz="3000" dirty="0" smtClean="0"/>
                  <a:t>нетривиальный </a:t>
                </a:r>
                <a:r>
                  <a:rPr lang="en-US" sz="3000" dirty="0" err="1" smtClean="0"/>
                  <a:t>делитель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𝑁</m:t>
                    </m:r>
                  </m:oMath>
                </a14:m>
                <a:endParaRPr lang="en-US" sz="3000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sz="3000" dirty="0" err="1"/>
                  <a:t>Тогда</a:t>
                </a:r>
                <a:r>
                  <a:rPr lang="en-US" sz="3000" dirty="0"/>
                  <a:t> </a:t>
                </a:r>
                <a:r>
                  <a:rPr lang="en-US" sz="3000" dirty="0" err="1"/>
                  <a:t>проведем</a:t>
                </a:r>
                <a:r>
                  <a:rPr lang="en-US" sz="3000" dirty="0"/>
                  <a:t> </a:t>
                </a:r>
                <a:r>
                  <a:rPr lang="en-US" sz="3000" dirty="0" err="1"/>
                  <a:t>тур</a:t>
                </a:r>
                <a:r>
                  <a:rPr lang="en-US" sz="3000" dirty="0"/>
                  <a:t> </a:t>
                </a:r>
                <a:r>
                  <a:rPr lang="en-US" sz="3000" dirty="0" err="1"/>
                  <a:t>следующим</a:t>
                </a:r>
                <a:r>
                  <a:rPr lang="en-US" sz="3000" dirty="0"/>
                  <a:t> </a:t>
                </a:r>
                <a:r>
                  <a:rPr lang="en-US" sz="3000" dirty="0" err="1"/>
                  <a:t>образом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𝐷</m:t>
                    </m:r>
                    <m:r>
                      <a:rPr lang="en-US" sz="3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err="1"/>
                  <a:t>подгрупп</a:t>
                </a:r>
                <a:r>
                  <a:rPr lang="en-US" sz="3000" dirty="0"/>
                  <a:t> </a:t>
                </a:r>
                <a:r>
                  <a:rPr lang="en-US" sz="3000" dirty="0" err="1"/>
                  <a:t>по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𝑁</m:t>
                    </m:r>
                    <m:r>
                      <a:rPr lang="en-US" sz="3000" i="1" dirty="0" smtClean="0">
                        <a:latin typeface="Cambria Math"/>
                      </a:rPr>
                      <m:t>/</m:t>
                    </m:r>
                    <m:r>
                      <a:rPr lang="en-US" sz="3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 smtClean="0"/>
                  <a:t>человек</a:t>
                </a:r>
                <a:r>
                  <a:rPr lang="en-US" sz="3000" dirty="0" smtClean="0"/>
                  <a:t>,</a:t>
                </a:r>
                <a:r>
                  <a:rPr lang="ru-RU" sz="3000" dirty="0" smtClean="0"/>
                  <a:t> в каждой подгруппе </a:t>
                </a:r>
                <a:r>
                  <a:rPr lang="en-US" sz="3000" dirty="0" smtClean="0"/>
                  <a:t>в </a:t>
                </a:r>
                <a:r>
                  <a:rPr lang="en-US" sz="3000" dirty="0" err="1" smtClean="0"/>
                  <a:t>следующ</a:t>
                </a:r>
                <a:r>
                  <a:rPr lang="ru-RU" sz="3000" dirty="0" smtClean="0"/>
                  <a:t>ий</a:t>
                </a:r>
                <a:r>
                  <a:rPr lang="en-US" sz="3000" dirty="0" smtClean="0"/>
                  <a:t> </a:t>
                </a:r>
                <a:r>
                  <a:rPr lang="ru-RU" sz="3000" dirty="0" smtClean="0"/>
                  <a:t>тур </a:t>
                </a:r>
                <a:r>
                  <a:rPr lang="en-US" sz="3000" dirty="0" err="1" smtClean="0"/>
                  <a:t>проходят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𝑁</m:t>
                    </m:r>
                    <m:r>
                      <a:rPr lang="en-US" sz="3000" i="1" dirty="0" smtClean="0">
                        <a:latin typeface="Cambria Math"/>
                      </a:rPr>
                      <m:t>/</m:t>
                    </m:r>
                    <m:r>
                      <a:rPr lang="en-US" sz="3000" i="1" dirty="0" smtClean="0">
                        <a:latin typeface="Cambria Math"/>
                      </a:rPr>
                      <m:t>𝐷</m:t>
                    </m:r>
                    <m:r>
                      <a:rPr lang="en-US" sz="3000" i="1" dirty="0" smtClean="0">
                        <a:latin typeface="Cambria Math"/>
                      </a:rPr>
                      <m:t> –1</m:t>
                    </m:r>
                  </m:oMath>
                </a14:m>
                <a:endParaRPr lang="en-US" sz="3000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sz="3000" dirty="0" err="1"/>
                  <a:t>Выбыло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3000" dirty="0"/>
                  <a:t>, </a:t>
                </a:r>
                <a:r>
                  <a:rPr lang="ru-RU" sz="3000" dirty="0" smtClean="0"/>
                  <a:t>меньше человек в первом туре выбыть не может</a:t>
                </a:r>
                <a:endParaRPr lang="en-US" sz="3000" dirty="0"/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0" y="1604328"/>
                <a:ext cx="8147968" cy="4849007"/>
              </a:xfrm>
              <a:blipFill rotWithShape="1">
                <a:blip r:embed="rId3"/>
                <a:stretch>
                  <a:fillRect t="-1508" r="-37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517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3" name="Rectangle 1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1520" y="0"/>
                <a:ext cx="8433121" cy="1628800"/>
              </a:xfrm>
              <a:ln/>
            </p:spPr>
            <p:txBody>
              <a:bodyPr tIns="32002">
                <a:noAutofit/>
              </a:bodyPr>
              <a:lstStyle/>
              <a:p>
                <a:pPr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sz="4000" dirty="0" smtClean="0"/>
                  <a:t>Доказательство</a:t>
                </a:r>
                <a:r>
                  <a:rPr lang="en-US" sz="4000" dirty="0"/>
                  <a:t> </a:t>
                </a:r>
                <a:r>
                  <a:rPr lang="en-US" sz="4000" dirty="0" err="1" smtClean="0"/>
                  <a:t>корректности</a:t>
                </a:r>
                <a:r>
                  <a:rPr lang="en-US" sz="4000" dirty="0"/>
                  <a:t> </a:t>
                </a:r>
                <a:r>
                  <a:rPr lang="ru-RU" sz="4000" dirty="0" smtClean="0"/>
                  <a:t>в случае, если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 smtClean="0"/>
                  <a:t> </a:t>
                </a:r>
                <a:r>
                  <a:rPr lang="ru-RU" sz="4000" dirty="0" smtClean="0"/>
                  <a:t>– </a:t>
                </a:r>
                <a:r>
                  <a:rPr lang="en-US" sz="4000" dirty="0" err="1" smtClean="0"/>
                  <a:t>четн</a:t>
                </a:r>
                <a:r>
                  <a:rPr lang="ru-RU" sz="4000" dirty="0" smtClean="0"/>
                  <a:t>ое</a:t>
                </a:r>
                <a:endParaRPr lang="en-US" sz="4000" dirty="0"/>
              </a:p>
            </p:txBody>
          </p:sp>
        </mc:Choice>
        <mc:Fallback xmlns="">
          <p:sp>
            <p:nvSpPr>
              <p:cNvPr id="8193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0"/>
                <a:ext cx="8433121" cy="1628800"/>
              </a:xfrm>
              <a:blipFill rotWithShape="1">
                <a:blip r:embed="rId3"/>
                <a:stretch>
                  <a:fillRect b="-599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0" y="1716661"/>
                <a:ext cx="8045280" cy="4880691"/>
              </a:xfrm>
              <a:ln/>
            </p:spPr>
            <p:txBody>
              <a:bodyPr>
                <a:normAutofit/>
              </a:bodyPr>
              <a:lstStyle/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dirty="0" err="1"/>
                  <a:t>Пусть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четное</a:t>
                </a:r>
                <a:r>
                  <a:rPr lang="en-US" dirty="0"/>
                  <a:t>. </a:t>
                </a:r>
                <a:r>
                  <a:rPr lang="en-US" dirty="0" err="1"/>
                  <a:t>Тогда</a:t>
                </a:r>
                <a:r>
                  <a:rPr lang="en-US" dirty="0"/>
                  <a:t> </a:t>
                </a:r>
                <a:r>
                  <a:rPr lang="en-US" dirty="0" err="1"/>
                  <a:t>его</a:t>
                </a:r>
                <a:r>
                  <a:rPr lang="en-US" dirty="0"/>
                  <a:t> </a:t>
                </a:r>
                <a:r>
                  <a:rPr lang="en-US" dirty="0" err="1"/>
                  <a:t>минимальный</a:t>
                </a:r>
                <a:r>
                  <a:rPr lang="en-US" dirty="0"/>
                  <a:t> </a:t>
                </a:r>
                <a:r>
                  <a:rPr lang="en-US" dirty="0" err="1"/>
                  <a:t>делитель</a:t>
                </a:r>
                <a:r>
                  <a:rPr lang="en-US" dirty="0"/>
                  <a:t>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dirty="0" err="1"/>
                  <a:t>То</a:t>
                </a:r>
                <a:r>
                  <a:rPr lang="en-US" dirty="0"/>
                  <a:t> </a:t>
                </a:r>
                <a:r>
                  <a:rPr lang="en-US" dirty="0" err="1"/>
                  <a:t>есть</a:t>
                </a:r>
                <a:r>
                  <a:rPr lang="en-US" dirty="0"/>
                  <a:t> в </a:t>
                </a:r>
                <a:r>
                  <a:rPr lang="en-US" dirty="0" err="1"/>
                  <a:t>следующий</a:t>
                </a:r>
                <a:r>
                  <a:rPr lang="en-US" dirty="0"/>
                  <a:t> </a:t>
                </a:r>
                <a:r>
                  <a:rPr lang="en-US" dirty="0" err="1"/>
                  <a:t>тур</a:t>
                </a:r>
                <a:r>
                  <a:rPr lang="en-US" dirty="0"/>
                  <a:t> </a:t>
                </a:r>
                <a:r>
                  <a:rPr lang="en-US" dirty="0" err="1" smtClean="0"/>
                  <a:t>проход</a:t>
                </a:r>
                <a:r>
                  <a:rPr lang="ru-RU" dirty="0" smtClean="0"/>
                  <a:t>я</a:t>
                </a:r>
                <a:r>
                  <a:rPr lang="en-US" dirty="0" smtClean="0"/>
                  <a:t>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– 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человека</a:t>
                </a:r>
                <a:r>
                  <a:rPr lang="en-US" dirty="0"/>
                  <a:t> – </a:t>
                </a:r>
                <a:r>
                  <a:rPr lang="en-US" dirty="0" err="1"/>
                  <a:t>четное</a:t>
                </a:r>
                <a:r>
                  <a:rPr lang="en-US" dirty="0"/>
                  <a:t> </a:t>
                </a:r>
                <a:r>
                  <a:rPr lang="en-US" dirty="0" err="1"/>
                  <a:t>количество</a:t>
                </a:r>
                <a:r>
                  <a:rPr lang="en-US" dirty="0"/>
                  <a:t>.</a:t>
                </a:r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dirty="0" smtClean="0"/>
                  <a:t>Общим числом туров (ответом задачи) в этом случае будет являться число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/ 2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Больше</a:t>
                </a:r>
                <a:r>
                  <a:rPr lang="en-US" dirty="0"/>
                  <a:t> </a:t>
                </a:r>
                <a:r>
                  <a:rPr lang="en-US" dirty="0" err="1"/>
                  <a:t>быть</a:t>
                </a:r>
                <a:r>
                  <a:rPr lang="en-US" dirty="0"/>
                  <a:t> </a:t>
                </a:r>
                <a:r>
                  <a:rPr lang="en-US" dirty="0" err="1"/>
                  <a:t>не</a:t>
                </a:r>
                <a:r>
                  <a:rPr lang="en-US" dirty="0"/>
                  <a:t> </a:t>
                </a:r>
                <a:r>
                  <a:rPr lang="en-US" dirty="0" err="1"/>
                  <a:t>может</a:t>
                </a:r>
                <a:r>
                  <a:rPr lang="en-US" dirty="0"/>
                  <a:t>, </a:t>
                </a:r>
                <a:r>
                  <a:rPr lang="en-US" dirty="0" err="1"/>
                  <a:t>так</a:t>
                </a:r>
                <a:r>
                  <a:rPr lang="en-US" dirty="0"/>
                  <a:t> </a:t>
                </a:r>
                <a:r>
                  <a:rPr lang="en-US" dirty="0" err="1"/>
                  <a:t>как</a:t>
                </a:r>
                <a:r>
                  <a:rPr lang="en-US" dirty="0"/>
                  <a:t> в </a:t>
                </a:r>
                <a:r>
                  <a:rPr lang="en-US" dirty="0" err="1"/>
                  <a:t>каждом</a:t>
                </a:r>
                <a:r>
                  <a:rPr lang="en-US" dirty="0"/>
                  <a:t> </a:t>
                </a:r>
                <a:r>
                  <a:rPr lang="en-US" dirty="0" err="1"/>
                  <a:t>туре</a:t>
                </a:r>
                <a:r>
                  <a:rPr lang="en-US" dirty="0"/>
                  <a:t> </a:t>
                </a:r>
                <a:r>
                  <a:rPr lang="en-US" dirty="0" err="1"/>
                  <a:t>выбывает</a:t>
                </a:r>
                <a:r>
                  <a:rPr lang="en-US" dirty="0"/>
                  <a:t> </a:t>
                </a:r>
                <a:r>
                  <a:rPr lang="en-US" dirty="0" err="1"/>
                  <a:t>как</a:t>
                </a:r>
                <a:r>
                  <a:rPr lang="en-US" dirty="0"/>
                  <a:t> </a:t>
                </a:r>
                <a:r>
                  <a:rPr lang="en-US" dirty="0" err="1"/>
                  <a:t>минимум</a:t>
                </a:r>
                <a:r>
                  <a:rPr lang="en-US" dirty="0"/>
                  <a:t> </a:t>
                </a:r>
                <a:r>
                  <a:rPr lang="en-US" dirty="0" err="1"/>
                  <a:t>два</a:t>
                </a:r>
                <a:r>
                  <a:rPr lang="en-US" dirty="0"/>
                  <a:t> </a:t>
                </a:r>
                <a:r>
                  <a:rPr lang="en-US" dirty="0" err="1"/>
                  <a:t>человека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0" y="1716661"/>
                <a:ext cx="8045280" cy="4880691"/>
              </a:xfrm>
              <a:blipFill rotWithShape="1">
                <a:blip r:embed="rId4"/>
                <a:stretch>
                  <a:fillRect t="-1500" r="-1515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183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0" y="1899574"/>
                <a:ext cx="8045280" cy="4553762"/>
              </a:xfrm>
              <a:ln/>
            </p:spPr>
            <p:txBody>
              <a:bodyPr>
                <a:normAutofit fontScale="92500"/>
              </a:bodyPr>
              <a:lstStyle/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dirty="0" smtClean="0"/>
                  <a:t>Пусть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нечетное</a:t>
                </a:r>
                <a:r>
                  <a:rPr lang="en-US" dirty="0"/>
                  <a:t>. </a:t>
                </a:r>
                <a:r>
                  <a:rPr lang="en-US" dirty="0" err="1"/>
                  <a:t>Тогда</a:t>
                </a:r>
                <a:r>
                  <a:rPr lang="en-US" dirty="0"/>
                  <a:t> </a:t>
                </a:r>
                <a:r>
                  <a:rPr lang="en-US" dirty="0" err="1"/>
                  <a:t>его</a:t>
                </a:r>
                <a:r>
                  <a:rPr lang="en-US" dirty="0"/>
                  <a:t> </a:t>
                </a:r>
                <a:r>
                  <a:rPr lang="en-US" dirty="0" err="1"/>
                  <a:t>минимальный</a:t>
                </a:r>
                <a:r>
                  <a:rPr lang="en-US" dirty="0"/>
                  <a:t> </a:t>
                </a:r>
                <a:r>
                  <a:rPr lang="en-US" dirty="0" err="1"/>
                  <a:t>делитель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err="1"/>
                  <a:t>нечетное</a:t>
                </a:r>
                <a:r>
                  <a:rPr lang="en-US" dirty="0"/>
                  <a:t> </a:t>
                </a:r>
                <a:r>
                  <a:rPr lang="en-US" dirty="0" err="1"/>
                  <a:t>число</a:t>
                </a:r>
                <a:r>
                  <a:rPr lang="en-US" dirty="0"/>
                  <a:t>. </a:t>
                </a:r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dirty="0" err="1"/>
                  <a:t>Тогда</a:t>
                </a:r>
                <a:r>
                  <a:rPr lang="en-US" dirty="0"/>
                  <a:t> в </a:t>
                </a:r>
                <a:r>
                  <a:rPr lang="en-US" dirty="0" err="1"/>
                  <a:t>следующий</a:t>
                </a:r>
                <a:r>
                  <a:rPr lang="en-US" dirty="0"/>
                  <a:t> </a:t>
                </a:r>
                <a:r>
                  <a:rPr lang="en-US" dirty="0" err="1"/>
                  <a:t>тур</a:t>
                </a:r>
                <a:r>
                  <a:rPr lang="en-US" dirty="0"/>
                  <a:t> </a:t>
                </a:r>
                <a:r>
                  <a:rPr lang="en-US" dirty="0" err="1"/>
                  <a:t>пройдет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–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человек</a:t>
                </a:r>
                <a:r>
                  <a:rPr lang="en-US" dirty="0"/>
                  <a:t> – </a:t>
                </a:r>
                <a:r>
                  <a:rPr lang="en-US" dirty="0" err="1"/>
                  <a:t>четное</a:t>
                </a:r>
                <a:r>
                  <a:rPr lang="en-US" dirty="0"/>
                  <a:t> </a:t>
                </a:r>
                <a:r>
                  <a:rPr lang="en-US" dirty="0" err="1"/>
                  <a:t>количество</a:t>
                </a:r>
                <a:endParaRPr lang="en-US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dirty="0" err="1"/>
                  <a:t>Дальше</a:t>
                </a:r>
                <a:r>
                  <a:rPr lang="en-US" dirty="0"/>
                  <a:t> </a:t>
                </a:r>
                <a:r>
                  <a:rPr lang="en-US" dirty="0" err="1"/>
                  <a:t>количество</a:t>
                </a:r>
                <a:r>
                  <a:rPr lang="en-US" dirty="0"/>
                  <a:t> </a:t>
                </a:r>
                <a:r>
                  <a:rPr lang="en-US" dirty="0" err="1"/>
                  <a:t>участников</a:t>
                </a:r>
                <a:r>
                  <a:rPr lang="en-US" dirty="0"/>
                  <a:t> </a:t>
                </a:r>
                <a:r>
                  <a:rPr lang="en-US" dirty="0" err="1"/>
                  <a:t>всегда</a:t>
                </a:r>
                <a:r>
                  <a:rPr lang="en-US" dirty="0"/>
                  <a:t> </a:t>
                </a:r>
                <a:r>
                  <a:rPr lang="en-US" dirty="0" err="1"/>
                  <a:t>четное</a:t>
                </a:r>
                <a:endParaRPr lang="en-US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dirty="0" err="1"/>
                  <a:t>Ответ</a:t>
                </a:r>
                <a:r>
                  <a:rPr lang="en-US" dirty="0"/>
                  <a:t>: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– 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) / 2 + 1</m:t>
                    </m:r>
                  </m:oMath>
                </a14:m>
                <a:endParaRPr lang="en-US" dirty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dirty="0" smtClean="0"/>
                  <a:t>На 100 баллов п</a:t>
                </a:r>
                <a:r>
                  <a:rPr lang="en-US" dirty="0" err="1" smtClean="0"/>
                  <a:t>оиск</a:t>
                </a:r>
                <a:r>
                  <a:rPr lang="en-US" dirty="0" smtClean="0"/>
                  <a:t> </a:t>
                </a:r>
                <a:r>
                  <a:rPr lang="en-US" dirty="0" err="1"/>
                  <a:t>минимального</a:t>
                </a:r>
                <a:r>
                  <a:rPr lang="en-US" dirty="0"/>
                  <a:t> </a:t>
                </a:r>
                <a:r>
                  <a:rPr lang="en-US" dirty="0" err="1"/>
                  <a:t>делителя</a:t>
                </a:r>
                <a:r>
                  <a:rPr lang="en-US" dirty="0"/>
                  <a:t> </a:t>
                </a:r>
                <a:r>
                  <a:rPr lang="ru-RU" dirty="0" smtClean="0"/>
                  <a:t>требуется производить за корень из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0" y="1899574"/>
                <a:ext cx="8045280" cy="4553762"/>
              </a:xfrm>
              <a:blipFill rotWithShape="1">
                <a:blip r:embed="rId3"/>
                <a:stretch>
                  <a:fillRect t="-1606" r="-136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1520" y="0"/>
                <a:ext cx="8433121" cy="1628800"/>
              </a:xfrm>
              <a:ln/>
            </p:spPr>
            <p:txBody>
              <a:bodyPr tIns="32002">
                <a:noAutofit/>
              </a:bodyPr>
              <a:lstStyle/>
              <a:p>
                <a:pPr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sz="4000" dirty="0" smtClean="0"/>
                  <a:t>Доказательство</a:t>
                </a:r>
                <a:r>
                  <a:rPr lang="en-US" sz="4000" dirty="0"/>
                  <a:t> </a:t>
                </a:r>
                <a:r>
                  <a:rPr lang="en-US" sz="4000" dirty="0" err="1" smtClean="0"/>
                  <a:t>корректности</a:t>
                </a:r>
                <a:r>
                  <a:rPr lang="en-US" sz="4000" dirty="0"/>
                  <a:t> </a:t>
                </a:r>
                <a:r>
                  <a:rPr lang="ru-RU" sz="4000" dirty="0" smtClean="0"/>
                  <a:t>в случае, если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 smtClean="0"/>
                  <a:t> </a:t>
                </a:r>
                <a:r>
                  <a:rPr lang="ru-RU" sz="4000" dirty="0" smtClean="0"/>
                  <a:t>– не</a:t>
                </a:r>
                <a:r>
                  <a:rPr lang="en-US" sz="4000" dirty="0" err="1" smtClean="0"/>
                  <a:t>четн</a:t>
                </a:r>
                <a:r>
                  <a:rPr lang="ru-RU" sz="4000" dirty="0" smtClean="0"/>
                  <a:t>ое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0"/>
                <a:ext cx="8433121" cy="1628800"/>
              </a:xfrm>
              <a:blipFill rotWithShape="1">
                <a:blip r:embed="rId4"/>
                <a:stretch>
                  <a:fillRect b="-599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367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906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6000" dirty="0" smtClean="0">
                <a:latin typeface="+mj-lt"/>
              </a:rPr>
              <a:t>Несостоявшийся программист</a:t>
            </a:r>
            <a:endParaRPr lang="ru-RU" sz="6000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6480" y="5452438"/>
            <a:ext cx="8219976" cy="1288930"/>
          </a:xfrm>
          <a:prstGeom prst="rect">
            <a:avLst/>
          </a:prstGeom>
          <a:ln/>
        </p:spPr>
        <p:txBody>
          <a:bodyPr vert="horz" lIns="91440" tIns="20802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Автор задачи: Александр Тимин, МФТИ</a:t>
            </a:r>
          </a:p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Разработчик: Роман Андреев, СПбГУ</a:t>
            </a:r>
            <a:endParaRPr lang="en-US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83580"/>
            <a:ext cx="5327526" cy="381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4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1" name="Text Box 1"/>
              <p:cNvSpPr txBox="1">
                <a:spLocks noChangeArrowheads="1"/>
              </p:cNvSpPr>
              <p:nvPr/>
            </p:nvSpPr>
            <p:spPr bwMode="auto">
              <a:xfrm>
                <a:off x="151200" y="623614"/>
                <a:ext cx="8817120" cy="1180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2400" dirty="0" smtClean="0">
                    <a:latin typeface="+mn-lt"/>
                  </a:rPr>
                  <a:t>Каждому набору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 dirty="0" smtClean="0"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</a:rPr>
                      <m:t>…</m:t>
                    </m:r>
                    <m:r>
                      <a:rPr lang="ru-RU" sz="240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ru-RU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sz="2400" dirty="0">
                    <a:latin typeface="+mn-lt"/>
                  </a:rPr>
                  <a:t>соответствует подпоследовательность цифр числа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ru-RU" sz="2400" dirty="0">
                    <a:latin typeface="+mn-lt"/>
                  </a:rPr>
                  <a:t>, обладающая определёнными свойствами.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2400" dirty="0">
                    <a:latin typeface="+mn-lt"/>
                  </a:rPr>
                  <a:t>Назовём </a:t>
                </a:r>
                <a:r>
                  <a:rPr lang="ru-RU" sz="2400" dirty="0" smtClean="0">
                    <a:latin typeface="+mn-lt"/>
                  </a:rPr>
                  <a:t>такую подпоследовательность </a:t>
                </a:r>
                <a:r>
                  <a:rPr lang="ru-RU" sz="2400" i="1" dirty="0" smtClean="0">
                    <a:latin typeface="+mn-lt"/>
                  </a:rPr>
                  <a:t>хорошей.</a:t>
                </a:r>
                <a:endParaRPr lang="ru-RU" sz="24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5121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00" y="623614"/>
                <a:ext cx="8817120" cy="1180924"/>
              </a:xfrm>
              <a:prstGeom prst="rect">
                <a:avLst/>
              </a:prstGeom>
              <a:blipFill rotWithShape="1">
                <a:blip r:embed="rId3"/>
                <a:stretch>
                  <a:fillRect l="-1176" t="-5155" r="-1867" b="-123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50996"/>
              </p:ext>
            </p:extLst>
          </p:nvPr>
        </p:nvGraphicFramePr>
        <p:xfrm>
          <a:off x="1316161" y="1905349"/>
          <a:ext cx="6455520" cy="449314"/>
        </p:xfrm>
        <a:graphic>
          <a:graphicData uri="http://schemas.openxmlformats.org/drawingml/2006/table">
            <a:tbl>
              <a:tblPr/>
              <a:tblGrid>
                <a:gridCol w="460800"/>
                <a:gridCol w="460800"/>
                <a:gridCol w="460800"/>
                <a:gridCol w="460800"/>
                <a:gridCol w="460800"/>
                <a:gridCol w="460800"/>
                <a:gridCol w="462240"/>
                <a:gridCol w="460800"/>
                <a:gridCol w="460800"/>
                <a:gridCol w="460800"/>
                <a:gridCol w="460800"/>
                <a:gridCol w="460800"/>
                <a:gridCol w="460800"/>
                <a:gridCol w="463680"/>
              </a:tblGrid>
              <a:tr h="4431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5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4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4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80" name="Text Box 60"/>
              <p:cNvSpPr txBox="1">
                <a:spLocks noChangeArrowheads="1"/>
              </p:cNvSpPr>
              <p:nvPr/>
            </p:nvSpPr>
            <p:spPr bwMode="auto">
              <a:xfrm>
                <a:off x="326880" y="2495811"/>
                <a:ext cx="8817120" cy="3012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marL="457200" indent="-457200">
                  <a:lnSpc>
                    <a:spcPct val="102000"/>
                  </a:lnSpc>
                  <a:buFont typeface="+mj-lt"/>
                  <a:buAutoNum type="arabicPeriod"/>
                </a:pPr>
                <a:r>
                  <a:rPr lang="ru-RU" sz="2400" dirty="0" smtClean="0">
                    <a:latin typeface="+mj-lt"/>
                  </a:rPr>
                  <a:t>Состоит </a:t>
                </a:r>
                <a:r>
                  <a:rPr lang="ru-RU" sz="2400" dirty="0">
                    <a:latin typeface="+mj-lt"/>
                  </a:rPr>
                  <a:t>только из цифр от 1 до 8.</a:t>
                </a:r>
              </a:p>
              <a:p>
                <a:pPr marL="457200" indent="-457200">
                  <a:lnSpc>
                    <a:spcPct val="102000"/>
                  </a:lnSpc>
                  <a:buFont typeface="+mj-lt"/>
                  <a:buAutoNum type="arabicPeriod"/>
                </a:pPr>
                <a:r>
                  <a:rPr lang="ru-RU" sz="2400" dirty="0" smtClean="0">
                    <a:latin typeface="+mj-lt"/>
                  </a:rPr>
                  <a:t>Возрастает</a:t>
                </a:r>
                <a:r>
                  <a:rPr lang="ru-RU" sz="2400" dirty="0">
                    <a:latin typeface="+mj-lt"/>
                  </a:rPr>
                  <a:t>.</a:t>
                </a:r>
              </a:p>
              <a:p>
                <a:pPr marL="457200" indent="-457200">
                  <a:lnSpc>
                    <a:spcPct val="102000"/>
                  </a:lnSpc>
                  <a:buFont typeface="+mj-lt"/>
                  <a:buAutoNum type="arabicPeriod"/>
                </a:pPr>
                <a:r>
                  <a:rPr lang="ru-RU" sz="2400" dirty="0" smtClean="0">
                    <a:latin typeface="+mj-lt"/>
                  </a:rPr>
                  <a:t>Заканчивается </a:t>
                </a:r>
                <a:r>
                  <a:rPr lang="ru-RU" sz="2400" dirty="0">
                    <a:latin typeface="+mj-lt"/>
                  </a:rPr>
                  <a:t>в последнем символе.</a:t>
                </a:r>
              </a:p>
              <a:p>
                <a:pPr marL="457200" indent="-457200">
                  <a:lnSpc>
                    <a:spcPct val="102000"/>
                  </a:lnSpc>
                  <a:buFont typeface="+mj-lt"/>
                  <a:buAutoNum type="arabicPeriod"/>
                </a:pPr>
                <a:r>
                  <a:rPr lang="ru-RU" sz="2400" dirty="0" smtClean="0">
                    <a:latin typeface="+mj-lt"/>
                  </a:rPr>
                  <a:t>Начинается </a:t>
                </a:r>
                <a:r>
                  <a:rPr lang="ru-RU" sz="2400" dirty="0">
                    <a:latin typeface="+mj-lt"/>
                  </a:rPr>
                  <a:t>не в первом символе.</a:t>
                </a:r>
              </a:p>
              <a:p>
                <a:pPr marL="457200" indent="-457200">
                  <a:lnSpc>
                    <a:spcPct val="102000"/>
                  </a:lnSpc>
                  <a:buFont typeface="+mj-lt"/>
                  <a:buAutoNum type="arabicPeriod"/>
                </a:pPr>
                <a:r>
                  <a:rPr lang="ru-RU" sz="2400" dirty="0" smtClean="0">
                    <a:latin typeface="+mj-lt"/>
                  </a:rPr>
                  <a:t>Между </a:t>
                </a:r>
                <a:r>
                  <a:rPr lang="ru-RU" sz="2400" dirty="0">
                    <a:latin typeface="+mj-lt"/>
                  </a:rPr>
                  <a:t>любыми соседними элементами есть хотя бы одна цифра.</a:t>
                </a:r>
              </a:p>
              <a:p>
                <a:pPr marL="457200" indent="-457200">
                  <a:lnSpc>
                    <a:spcPct val="102000"/>
                  </a:lnSpc>
                  <a:buFont typeface="+mj-lt"/>
                  <a:buAutoNum type="arabicPeriod"/>
                </a:pPr>
                <a:r>
                  <a:rPr lang="ru-RU" sz="2400" dirty="0" smtClean="0">
                    <a:latin typeface="+mj-lt"/>
                  </a:rPr>
                  <a:t>После </a:t>
                </a:r>
                <a:r>
                  <a:rPr lang="ru-RU" sz="2400" dirty="0">
                    <a:latin typeface="+mj-lt"/>
                  </a:rPr>
                  <a:t>каждого элемента стоит не </a:t>
                </a:r>
                <a:r>
                  <a:rPr lang="ru-RU" sz="2400" dirty="0" smtClean="0">
                    <a:latin typeface="+mj-lt"/>
                  </a:rPr>
                  <a:t>0.</a:t>
                </a:r>
                <a:endParaRPr lang="ru-RU" sz="2400" dirty="0">
                  <a:latin typeface="+mj-lt"/>
                </a:endParaRPr>
              </a:p>
              <a:p>
                <a:pPr marL="457200" indent="-457200">
                  <a:lnSpc>
                    <a:spcPct val="102000"/>
                  </a:lnSpc>
                  <a:buFont typeface="+mj-lt"/>
                  <a:buAutoNum type="arabicPeriod"/>
                </a:pPr>
                <a:r>
                  <a:rPr lang="ru-RU" sz="2400" i="0" dirty="0" smtClean="0">
                    <a:latin typeface="+mj-lt"/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ru-RU" sz="2400" dirty="0" smtClean="0">
                    <a:latin typeface="+mj-lt"/>
                  </a:rPr>
                  <a:t> не начинается с </a:t>
                </a:r>
                <a:r>
                  <a:rPr lang="ru-RU" sz="2400" dirty="0">
                    <a:latin typeface="+mj-lt"/>
                  </a:rPr>
                  <a:t>нуля.</a:t>
                </a:r>
              </a:p>
            </p:txBody>
          </p:sp>
        </mc:Choice>
        <mc:Fallback xmlns="">
          <p:sp>
            <p:nvSpPr>
              <p:cNvPr id="5180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880" y="2495811"/>
                <a:ext cx="8817120" cy="3012796"/>
              </a:xfrm>
              <a:prstGeom prst="rect">
                <a:avLst/>
              </a:prstGeom>
              <a:blipFill rotWithShape="1">
                <a:blip r:embed="rId4"/>
                <a:stretch>
                  <a:fillRect l="-1176" t="-2020" b="-60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8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53229"/>
              </p:ext>
            </p:extLst>
          </p:nvPr>
        </p:nvGraphicFramePr>
        <p:xfrm>
          <a:off x="1257120" y="5643982"/>
          <a:ext cx="6455520" cy="449314"/>
        </p:xfrm>
        <a:graphic>
          <a:graphicData uri="http://schemas.openxmlformats.org/drawingml/2006/table">
            <a:tbl>
              <a:tblPr/>
              <a:tblGrid>
                <a:gridCol w="460800"/>
                <a:gridCol w="460800"/>
                <a:gridCol w="460800"/>
                <a:gridCol w="460800"/>
                <a:gridCol w="460800"/>
                <a:gridCol w="460800"/>
                <a:gridCol w="462240"/>
                <a:gridCol w="460800"/>
                <a:gridCol w="460800"/>
                <a:gridCol w="460800"/>
                <a:gridCol w="460800"/>
                <a:gridCol w="460800"/>
                <a:gridCol w="460800"/>
                <a:gridCol w="463680"/>
              </a:tblGrid>
              <a:tr h="4431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4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4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81638" marR="81638" marT="48400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42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81639"/>
              </p:ext>
            </p:extLst>
          </p:nvPr>
        </p:nvGraphicFramePr>
        <p:xfrm>
          <a:off x="2191680" y="1774284"/>
          <a:ext cx="4728960" cy="747439"/>
        </p:xfrm>
        <a:graphic>
          <a:graphicData uri="http://schemas.openxmlformats.org/drawingml/2006/table">
            <a:tbl>
              <a:tblPr/>
              <a:tblGrid>
                <a:gridCol w="787680"/>
                <a:gridCol w="787680"/>
                <a:gridCol w="787680"/>
                <a:gridCol w="789120"/>
                <a:gridCol w="787680"/>
                <a:gridCol w="789120"/>
              </a:tblGrid>
              <a:tr h="7474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72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86741"/>
              </p:ext>
            </p:extLst>
          </p:nvPr>
        </p:nvGraphicFramePr>
        <p:xfrm>
          <a:off x="2191680" y="2766549"/>
          <a:ext cx="4728960" cy="747439"/>
        </p:xfrm>
        <a:graphic>
          <a:graphicData uri="http://schemas.openxmlformats.org/drawingml/2006/table">
            <a:tbl>
              <a:tblPr/>
              <a:tblGrid>
                <a:gridCol w="787680"/>
                <a:gridCol w="787680"/>
                <a:gridCol w="787680"/>
                <a:gridCol w="789120"/>
                <a:gridCol w="787680"/>
                <a:gridCol w="789120"/>
              </a:tblGrid>
              <a:tr h="7474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40083"/>
              </p:ext>
            </p:extLst>
          </p:nvPr>
        </p:nvGraphicFramePr>
        <p:xfrm>
          <a:off x="2191680" y="3722809"/>
          <a:ext cx="4728960" cy="747439"/>
        </p:xfrm>
        <a:graphic>
          <a:graphicData uri="http://schemas.openxmlformats.org/drawingml/2006/table">
            <a:tbl>
              <a:tblPr/>
              <a:tblGrid>
                <a:gridCol w="787680"/>
                <a:gridCol w="787680"/>
                <a:gridCol w="787680"/>
                <a:gridCol w="789120"/>
                <a:gridCol w="787680"/>
                <a:gridCol w="789120"/>
              </a:tblGrid>
              <a:tr h="7474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2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68227"/>
              </p:ext>
            </p:extLst>
          </p:nvPr>
        </p:nvGraphicFramePr>
        <p:xfrm>
          <a:off x="2191680" y="4703552"/>
          <a:ext cx="4728960" cy="747439"/>
        </p:xfrm>
        <a:graphic>
          <a:graphicData uri="http://schemas.openxmlformats.org/drawingml/2006/table">
            <a:tbl>
              <a:tblPr/>
              <a:tblGrid>
                <a:gridCol w="787680"/>
                <a:gridCol w="787680"/>
                <a:gridCol w="787680"/>
                <a:gridCol w="789120"/>
                <a:gridCol w="787680"/>
                <a:gridCol w="789120"/>
              </a:tblGrid>
              <a:tr h="7474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50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92986"/>
              </p:ext>
            </p:extLst>
          </p:nvPr>
        </p:nvGraphicFramePr>
        <p:xfrm>
          <a:off x="2191680" y="5705897"/>
          <a:ext cx="4728960" cy="747439"/>
        </p:xfrm>
        <a:graphic>
          <a:graphicData uri="http://schemas.openxmlformats.org/drawingml/2006/table">
            <a:tbl>
              <a:tblPr/>
              <a:tblGrid>
                <a:gridCol w="787680"/>
                <a:gridCol w="787680"/>
                <a:gridCol w="787680"/>
                <a:gridCol w="789120"/>
                <a:gridCol w="787680"/>
                <a:gridCol w="789120"/>
              </a:tblGrid>
              <a:tr h="7474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81638" marR="81638" marT="52515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133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000" dirty="0" smtClean="0">
                <a:latin typeface="+mj-lt"/>
              </a:rPr>
              <a:t>Пример из условия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8456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69" name="Text Box 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412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8133" rIns="81639" bIns="4082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algn="ctr">
                  <a:lnSpc>
                    <a:spcPct val="98000"/>
                  </a:lnSpc>
                </a:pPr>
                <a14:m>
                  <m:oMath xmlns:m="http://schemas.openxmlformats.org/officeDocument/2006/math">
                    <m:r>
                      <a:rPr lang="ru-RU" sz="4000" b="0" i="1" dirty="0" smtClean="0">
                        <a:latin typeface="Cambria Math"/>
                      </a:rPr>
                      <m:t>𝐿</m:t>
                    </m:r>
                    <m:r>
                      <a:rPr lang="ru-RU" sz="4000" b="0" i="1" dirty="0" smtClean="0">
                        <a:latin typeface="Cambria Math"/>
                      </a:rPr>
                      <m:t>≤1 000 </m:t>
                    </m:r>
                  </m:oMath>
                </a14:m>
                <a:r>
                  <a:rPr lang="ru-RU" sz="4000" dirty="0">
                    <a:latin typeface="+mj-lt"/>
                  </a:rPr>
                  <a:t>— 60 баллов</a:t>
                </a:r>
              </a:p>
            </p:txBody>
          </p:sp>
        </mc:Choice>
        <mc:Fallback xmlns="">
          <p:sp>
            <p:nvSpPr>
              <p:cNvPr id="7169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412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Text Box 2"/>
              <p:cNvSpPr txBox="1">
                <a:spLocks noChangeArrowheads="1"/>
              </p:cNvSpPr>
              <p:nvPr/>
            </p:nvSpPr>
            <p:spPr bwMode="auto">
              <a:xfrm>
                <a:off x="462246" y="1556792"/>
                <a:ext cx="8000641" cy="2088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2500" dirty="0" smtClean="0">
                    <a:latin typeface="+mn-lt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dirty="0" smtClean="0">
                    <a:latin typeface="+mn-lt"/>
                  </a:rPr>
                  <a:t> </a:t>
                </a:r>
                <a:r>
                  <a:rPr lang="ru-RU" sz="2500" dirty="0" smtClean="0">
                    <a:latin typeface="+mn-lt"/>
                  </a:rPr>
                  <a:t>равно нулю, то ответ – ноль. Иначе, пусть</a:t>
                </a:r>
                <a14:m>
                  <m:oMath xmlns:m="http://schemas.openxmlformats.org/officeDocument/2006/math">
                    <m:r>
                      <a:rPr lang="ru-RU" sz="2500" b="0" i="0" dirty="0" smtClean="0">
                        <a:latin typeface="Cambria Math"/>
                      </a:rPr>
                      <m:t> </m:t>
                    </m:r>
                    <m:r>
                      <a:rPr lang="ru-RU" sz="2500" i="1" dirty="0" smtClean="0">
                        <a:latin typeface="Cambria Math"/>
                      </a:rPr>
                      <m:t>𝑐𝑛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5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2500" i="1" dirty="0" smtClean="0">
                        <a:latin typeface="Cambria Math"/>
                      </a:rPr>
                      <m:t> (</m:t>
                    </m:r>
                    <m:r>
                      <a:rPr lang="ru-RU" sz="2500" i="1" dirty="0" smtClean="0">
                        <a:latin typeface="Cambria Math"/>
                      </a:rPr>
                      <m:t>𝑖</m:t>
                    </m:r>
                    <m:r>
                      <a:rPr lang="ru-RU" sz="2500" i="1" dirty="0" smtClean="0">
                        <a:latin typeface="Cambria Math"/>
                      </a:rPr>
                      <m:t> = 1…</m:t>
                    </m:r>
                    <m:r>
                      <a:rPr lang="ru-RU" sz="2500" i="1" dirty="0" smtClean="0">
                        <a:latin typeface="Cambria Math"/>
                      </a:rPr>
                      <m:t>𝐿</m:t>
                    </m:r>
                    <m:r>
                      <a:rPr lang="ru-RU" sz="25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sz="2500" dirty="0">
                    <a:latin typeface="+mj-lt"/>
                  </a:rPr>
                  <a:t>— количество хороших последовательностей, заканчивающихся в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sz="2500" dirty="0">
                    <a:latin typeface="+mj-lt"/>
                  </a:rPr>
                  <a:t>-м элементе. </a:t>
                </a:r>
                <a:endParaRPr lang="en-US" sz="2500" dirty="0" smtClean="0">
                  <a:latin typeface="+mj-lt"/>
                </a:endParaRPr>
              </a:p>
              <a:p>
                <a:pPr>
                  <a:lnSpc>
                    <a:spcPct val="102000"/>
                  </a:lnSpc>
                </a:pP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𝑐𝑛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5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500" i="1" dirty="0">
                        <a:latin typeface="Cambria Math"/>
                      </a:rPr>
                      <m:t>= 0, </m:t>
                    </m:r>
                    <m:r>
                      <a:rPr lang="en-US" sz="2500" b="0" i="1" dirty="0" smtClean="0">
                        <a:latin typeface="Cambria Math"/>
                      </a:rPr>
                      <m:t> </m:t>
                    </m:r>
                    <m:r>
                      <a:rPr lang="ru-RU" sz="2500" i="1" dirty="0">
                        <a:latin typeface="Cambria Math"/>
                      </a:rPr>
                      <m:t>𝑐𝑛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5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500" i="1" dirty="0">
                        <a:latin typeface="Cambria Math"/>
                      </a:rPr>
                      <m:t>= 1,</m:t>
                    </m:r>
                  </m:oMath>
                </a14:m>
                <a:r>
                  <a:rPr lang="ru-RU" sz="2500" dirty="0">
                    <a:latin typeface="+mj-lt"/>
                  </a:rPr>
                  <a:t>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5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500" dirty="0">
                    <a:latin typeface="+mj-lt"/>
                  </a:rPr>
                  <a:t> от </a:t>
                </a:r>
                <a:r>
                  <a:rPr lang="ru-RU" sz="2500" dirty="0" smtClean="0">
                    <a:latin typeface="+mj-lt"/>
                  </a:rPr>
                  <a:t>1 </a:t>
                </a:r>
                <a:r>
                  <a:rPr lang="ru-RU" sz="2500" dirty="0">
                    <a:latin typeface="+mj-lt"/>
                  </a:rPr>
                  <a:t>до </a:t>
                </a:r>
                <a:r>
                  <a:rPr lang="ru-RU" sz="2500" dirty="0" smtClean="0">
                    <a:latin typeface="+mj-lt"/>
                  </a:rPr>
                  <a:t>8, </a:t>
                </a:r>
                <a:r>
                  <a:rPr lang="ru-RU" sz="2500" dirty="0">
                    <a:latin typeface="+mj-lt"/>
                  </a:rPr>
                  <a:t>и 0 иначе. </a:t>
                </a:r>
                <a:endParaRPr lang="en-US" sz="2500" dirty="0" smtClean="0">
                  <a:latin typeface="+mj-lt"/>
                </a:endParaRPr>
              </a:p>
              <a:p>
                <a:pPr>
                  <a:lnSpc>
                    <a:spcPct val="102000"/>
                  </a:lnSpc>
                </a:pPr>
                <a:r>
                  <a:rPr lang="ru-RU" sz="2500" dirty="0" smtClean="0">
                    <a:latin typeface="+mj-lt"/>
                  </a:rPr>
                  <a:t>Найдём </a:t>
                </a:r>
                <a:r>
                  <a:rPr lang="ru-RU" sz="2500" dirty="0">
                    <a:latin typeface="+mj-lt"/>
                  </a:rPr>
                  <a:t>остальные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𝑐𝑛</m:t>
                    </m:r>
                    <m:sSub>
                      <m:sSubPr>
                        <m:ctrlPr>
                          <a:rPr lang="en-US" sz="25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5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5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500" dirty="0" smtClean="0">
                    <a:latin typeface="+mj-lt"/>
                  </a:rPr>
                  <a:t>, </a:t>
                </a:r>
                <a:r>
                  <a:rPr lang="ru-RU" sz="2500" dirty="0">
                    <a:latin typeface="+mj-lt"/>
                  </a:rPr>
                  <a:t>зная предыдущие.</a:t>
                </a:r>
              </a:p>
            </p:txBody>
          </p:sp>
        </mc:Choice>
        <mc:Fallback xmlns="">
          <p:sp>
            <p:nvSpPr>
              <p:cNvPr id="717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246" y="1556792"/>
                <a:ext cx="8000641" cy="2088232"/>
              </a:xfrm>
              <a:prstGeom prst="rect">
                <a:avLst/>
              </a:prstGeom>
              <a:blipFill rotWithShape="1">
                <a:blip r:embed="rId4"/>
                <a:stretch>
                  <a:fillRect l="-1372" t="-2332" r="-152" b="-37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504" y="4005064"/>
            <a:ext cx="91450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8479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89000"/>
              </a:lnSpc>
            </a:pPr>
            <a:r>
              <a:rPr lang="ru-RU" sz="2400" b="1" dirty="0">
                <a:latin typeface="Courier New" pitchFamily="49" charset="0"/>
              </a:rPr>
              <a:t>for i = 1..L:</a:t>
            </a:r>
          </a:p>
          <a:p>
            <a:pPr>
              <a:lnSpc>
                <a:spcPct val="89000"/>
              </a:lnSpc>
            </a:pPr>
            <a:r>
              <a:rPr lang="ru-RU" sz="2400" b="1" dirty="0">
                <a:latin typeface="Courier New" pitchFamily="49" charset="0"/>
              </a:rPr>
              <a:t>  </a:t>
            </a:r>
            <a:r>
              <a:rPr lang="ru-RU" sz="2400" b="1" dirty="0" smtClean="0">
                <a:latin typeface="Courier New" pitchFamily="49" charset="0"/>
              </a:rPr>
              <a:t>x </a:t>
            </a:r>
            <a:r>
              <a:rPr lang="ru-RU" sz="2400" b="1" dirty="0">
                <a:latin typeface="Courier New" pitchFamily="49" charset="0"/>
              </a:rPr>
              <a:t>= </a:t>
            </a:r>
            <a:r>
              <a:rPr lang="en-US" sz="2400" b="1" dirty="0">
                <a:latin typeface="Courier New" pitchFamily="49" charset="0"/>
              </a:rPr>
              <a:t>s</a:t>
            </a:r>
            <a:r>
              <a:rPr lang="ru-RU" sz="2400" b="1" dirty="0" smtClean="0">
                <a:latin typeface="Courier New" pitchFamily="49" charset="0"/>
              </a:rPr>
              <a:t>[i</a:t>
            </a:r>
            <a:r>
              <a:rPr lang="ru-RU" sz="2400" b="1" dirty="0">
                <a:latin typeface="Courier New" pitchFamily="49" charset="0"/>
              </a:rPr>
              <a:t>]</a:t>
            </a:r>
          </a:p>
          <a:p>
            <a:pPr>
              <a:lnSpc>
                <a:spcPct val="89000"/>
              </a:lnSpc>
            </a:pPr>
            <a:r>
              <a:rPr lang="ru-RU" sz="2400" b="1" dirty="0">
                <a:latin typeface="Courier New" pitchFamily="49" charset="0"/>
              </a:rPr>
              <a:t>  </a:t>
            </a:r>
            <a:r>
              <a:rPr lang="ru-RU" sz="2400" b="1" dirty="0" smtClean="0">
                <a:latin typeface="Courier New" pitchFamily="49" charset="0"/>
              </a:rPr>
              <a:t>if </a:t>
            </a:r>
            <a:r>
              <a:rPr lang="ru-RU" sz="2400" b="1" dirty="0">
                <a:latin typeface="Courier New" pitchFamily="49" charset="0"/>
              </a:rPr>
              <a:t>x ≠ 0 and x ≠ 9 and (i = L or </a:t>
            </a:r>
            <a:r>
              <a:rPr lang="en-US" sz="2400" b="1" dirty="0" smtClean="0">
                <a:latin typeface="Courier New" pitchFamily="49" charset="0"/>
              </a:rPr>
              <a:t>s</a:t>
            </a:r>
            <a:r>
              <a:rPr lang="ru-RU" sz="2400" b="1" dirty="0" smtClean="0">
                <a:latin typeface="Courier New" pitchFamily="49" charset="0"/>
              </a:rPr>
              <a:t>[i </a:t>
            </a:r>
            <a:r>
              <a:rPr lang="ru-RU" sz="2400" b="1" dirty="0">
                <a:latin typeface="Courier New" pitchFamily="49" charset="0"/>
              </a:rPr>
              <a:t>+ 1] ≠ 0):</a:t>
            </a:r>
          </a:p>
          <a:p>
            <a:pPr>
              <a:lnSpc>
                <a:spcPct val="89000"/>
              </a:lnSpc>
            </a:pPr>
            <a:r>
              <a:rPr lang="ru-RU" sz="2400" b="1" dirty="0">
                <a:latin typeface="Courier New" pitchFamily="49" charset="0"/>
              </a:rPr>
              <a:t>  </a:t>
            </a:r>
            <a:r>
              <a:rPr lang="ru-RU" sz="2400" b="1" dirty="0" smtClean="0">
                <a:latin typeface="Courier New" pitchFamily="49" charset="0"/>
              </a:rPr>
              <a:t>  </a:t>
            </a:r>
            <a:r>
              <a:rPr lang="ru-RU" sz="2400" b="1" dirty="0">
                <a:latin typeface="Courier New" pitchFamily="49" charset="0"/>
              </a:rPr>
              <a:t>cnt[i] = </a:t>
            </a:r>
            <a:r>
              <a:rPr lang="ru-RU" sz="2400" b="1" dirty="0" smtClean="0">
                <a:latin typeface="Courier New" pitchFamily="49" charset="0"/>
              </a:rPr>
              <a:t>(i </a:t>
            </a:r>
            <a:r>
              <a:rPr lang="ru-RU" sz="2400" b="1" dirty="0">
                <a:latin typeface="Courier New" pitchFamily="49" charset="0"/>
              </a:rPr>
              <a:t>&gt; 0 and </a:t>
            </a:r>
            <a:r>
              <a:rPr lang="en-US" sz="2400" b="1" dirty="0" smtClean="0">
                <a:latin typeface="Courier New" pitchFamily="49" charset="0"/>
              </a:rPr>
              <a:t>s</a:t>
            </a:r>
            <a:r>
              <a:rPr lang="ru-RU" sz="2400" b="1" dirty="0" smtClean="0">
                <a:latin typeface="Courier New" pitchFamily="49" charset="0"/>
              </a:rPr>
              <a:t>[1</a:t>
            </a:r>
            <a:r>
              <a:rPr lang="ru-RU" sz="2400" b="1" dirty="0">
                <a:latin typeface="Courier New" pitchFamily="49" charset="0"/>
              </a:rPr>
              <a:t>] ≠ 0</a:t>
            </a:r>
            <a:r>
              <a:rPr lang="ru-RU" sz="2400" b="1" dirty="0" smtClean="0">
                <a:latin typeface="Courier New" pitchFamily="49" charset="0"/>
              </a:rPr>
              <a:t>)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? 1 : 0</a:t>
            </a:r>
            <a:endParaRPr lang="ru-RU" sz="2400" b="1" dirty="0">
              <a:latin typeface="Courier New" pitchFamily="49" charset="0"/>
            </a:endParaRPr>
          </a:p>
          <a:p>
            <a:pPr>
              <a:lnSpc>
                <a:spcPct val="89000"/>
              </a:lnSpc>
            </a:pPr>
            <a:r>
              <a:rPr lang="ru-RU" sz="2400" b="1" dirty="0">
                <a:latin typeface="Courier New" pitchFamily="49" charset="0"/>
              </a:rPr>
              <a:t>   </a:t>
            </a:r>
            <a:r>
              <a:rPr lang="ru-RU" sz="2400" b="1" dirty="0" smtClean="0">
                <a:latin typeface="Courier New" pitchFamily="49" charset="0"/>
              </a:rPr>
              <a:t> for </a:t>
            </a:r>
            <a:r>
              <a:rPr lang="ru-RU" sz="2400" b="1" dirty="0">
                <a:latin typeface="Courier New" pitchFamily="49" charset="0"/>
              </a:rPr>
              <a:t>j = 1..i-2:</a:t>
            </a:r>
          </a:p>
          <a:p>
            <a:pPr>
              <a:lnSpc>
                <a:spcPct val="89000"/>
              </a:lnSpc>
            </a:pPr>
            <a:r>
              <a:rPr lang="ru-RU" sz="2400" b="1" dirty="0">
                <a:latin typeface="Courier New" pitchFamily="49" charset="0"/>
              </a:rPr>
              <a:t>   </a:t>
            </a:r>
            <a:r>
              <a:rPr lang="ru-RU" sz="2400" b="1" dirty="0" smtClean="0">
                <a:latin typeface="Courier New" pitchFamily="49" charset="0"/>
              </a:rPr>
              <a:t>   </a:t>
            </a:r>
            <a:r>
              <a:rPr lang="ru-RU" sz="2400" b="1" dirty="0">
                <a:latin typeface="Courier New" pitchFamily="49" charset="0"/>
              </a:rPr>
              <a:t>if </a:t>
            </a:r>
            <a:r>
              <a:rPr lang="en-US" sz="2400" b="1" dirty="0" smtClean="0">
                <a:latin typeface="Courier New" pitchFamily="49" charset="0"/>
              </a:rPr>
              <a:t>s</a:t>
            </a:r>
            <a:r>
              <a:rPr lang="ru-RU" sz="2400" b="1" dirty="0" smtClean="0">
                <a:latin typeface="Courier New" pitchFamily="49" charset="0"/>
              </a:rPr>
              <a:t>[j</a:t>
            </a:r>
            <a:r>
              <a:rPr lang="ru-RU" sz="2400" b="1" dirty="0">
                <a:latin typeface="Courier New" pitchFamily="49" charset="0"/>
              </a:rPr>
              <a:t>] &lt; x:</a:t>
            </a:r>
          </a:p>
          <a:p>
            <a:pPr>
              <a:lnSpc>
                <a:spcPct val="89000"/>
              </a:lnSpc>
            </a:pPr>
            <a:r>
              <a:rPr lang="ru-RU" sz="2400" b="1" dirty="0">
                <a:latin typeface="Courier New" pitchFamily="49" charset="0"/>
              </a:rPr>
              <a:t>   </a:t>
            </a:r>
            <a:r>
              <a:rPr lang="ru-RU" sz="2400" b="1" dirty="0" smtClean="0">
                <a:latin typeface="Courier New" pitchFamily="49" charset="0"/>
              </a:rPr>
              <a:t>     </a:t>
            </a:r>
            <a:r>
              <a:rPr lang="ru-RU" sz="2400" b="1" dirty="0">
                <a:latin typeface="Courier New" pitchFamily="49" charset="0"/>
              </a:rPr>
              <a:t>cnt[i] = (cnt[i] + cnt[j]) </a:t>
            </a:r>
            <a:r>
              <a:rPr lang="en-US" sz="2400" b="1" dirty="0" smtClean="0">
                <a:latin typeface="Courier New" pitchFamily="49" charset="0"/>
              </a:rPr>
              <a:t>mod</a:t>
            </a:r>
            <a:r>
              <a:rPr lang="ru-RU" sz="2400" b="1" dirty="0" smtClean="0">
                <a:latin typeface="Courier New" pitchFamily="49" charset="0"/>
              </a:rPr>
              <a:t> </a:t>
            </a:r>
            <a:r>
              <a:rPr lang="ru-RU" sz="2400" b="1" dirty="0">
                <a:latin typeface="Courier New" pitchFamily="49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80323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94" name="Text Box 2"/>
              <p:cNvSpPr txBox="1">
                <a:spLocks noChangeArrowheads="1"/>
              </p:cNvSpPr>
              <p:nvPr/>
            </p:nvSpPr>
            <p:spPr bwMode="auto">
              <a:xfrm>
                <a:off x="390832" y="1628800"/>
                <a:ext cx="8447040" cy="496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2700" dirty="0" smtClean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sz="2700" i="1" dirty="0" smtClean="0">
                        <a:latin typeface="Cambria Math"/>
                      </a:rPr>
                      <m:t>𝑏𝑒𝑓𝑜𝑟</m:t>
                    </m:r>
                    <m:sSub>
                      <m:sSubPr>
                        <m:ctrlPr>
                          <a:rPr lang="ru-RU" sz="27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70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7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7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700" dirty="0">
                    <a:latin typeface="+mj-lt"/>
                  </a:rPr>
                  <a:t>— </a:t>
                </a:r>
                <a:r>
                  <a:rPr lang="ru-RU" sz="2700" dirty="0" smtClean="0">
                    <a:latin typeface="+mj-lt"/>
                  </a:rPr>
                  <a:t>общее количество </a:t>
                </a:r>
                <a:r>
                  <a:rPr lang="ru-RU" sz="2700" dirty="0">
                    <a:latin typeface="+mj-lt"/>
                  </a:rPr>
                  <a:t>хороших последовательностей, заканчивающихся на позиции </a:t>
                </a:r>
                <a14:m>
                  <m:oMath xmlns:m="http://schemas.openxmlformats.org/officeDocument/2006/math">
                    <m:r>
                      <a:rPr lang="ru-RU" sz="27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sz="2700" dirty="0" smtClean="0">
                    <a:latin typeface="+mj-lt"/>
                  </a:rPr>
                  <a:t> </a:t>
                </a:r>
                <a:r>
                  <a:rPr lang="ru-RU" sz="2700" dirty="0">
                    <a:latin typeface="+mj-lt"/>
                  </a:rPr>
                  <a:t>или раньше, причём на цифру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ru-RU" sz="2700" dirty="0" smtClean="0">
                    <a:latin typeface="+mj-lt"/>
                  </a:rPr>
                  <a:t> </a:t>
                </a:r>
                <a:r>
                  <a:rPr lang="ru-RU" sz="2700" dirty="0">
                    <a:latin typeface="+mj-lt"/>
                  </a:rPr>
                  <a:t>или меньшую и таких, после которых идёт не </a:t>
                </a:r>
                <a:r>
                  <a:rPr lang="ru-RU" sz="2700" dirty="0" smtClean="0">
                    <a:latin typeface="+mj-lt"/>
                  </a:rPr>
                  <a:t>0.</a:t>
                </a:r>
                <a:endParaRPr lang="en-US" sz="2700" dirty="0" smtClean="0">
                  <a:latin typeface="+mj-lt"/>
                </a:endParaRPr>
              </a:p>
              <a:p>
                <a:pPr>
                  <a:lnSpc>
                    <a:spcPct val="102000"/>
                  </a:lnSpc>
                </a:pPr>
                <a:endParaRPr lang="ru-RU" sz="2700" dirty="0">
                  <a:latin typeface="+mj-lt"/>
                </a:endParaRPr>
              </a:p>
              <a:p>
                <a:pPr>
                  <a:lnSpc>
                    <a:spcPct val="102000"/>
                  </a:lnSpc>
                </a:pPr>
                <a:r>
                  <a:rPr lang="ru-RU" sz="2700" dirty="0">
                    <a:latin typeface="+mj-lt"/>
                  </a:rPr>
                  <a:t>Тогда </a:t>
                </a:r>
                <a:r>
                  <a:rPr lang="ru-RU" sz="2700" dirty="0" smtClean="0">
                    <a:latin typeface="+mj-lt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2700" i="1" dirty="0" smtClean="0">
                        <a:latin typeface="Cambria Math"/>
                      </a:rPr>
                      <m:t>𝑖</m:t>
                    </m:r>
                    <m:r>
                      <a:rPr lang="ru-RU" sz="2700" i="1" dirty="0">
                        <a:latin typeface="Cambria Math"/>
                      </a:rPr>
                      <m:t>&gt;</m:t>
                    </m:r>
                    <m:r>
                      <a:rPr lang="ru-RU" sz="2700" i="1" dirty="0" smtClean="0">
                        <a:latin typeface="Cambria Math"/>
                      </a:rPr>
                      <m:t>2 </m:t>
                    </m:r>
                  </m:oMath>
                </a14:m>
                <a:r>
                  <a:rPr lang="ru-RU" sz="2700" dirty="0" smtClean="0">
                    <a:latin typeface="+mj-lt"/>
                  </a:rPr>
                  <a:t>и</a:t>
                </a:r>
                <a:r>
                  <a:rPr lang="en-US" sz="27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7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7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+mj-lt"/>
                  </a:rPr>
                  <a:t> </a:t>
                </a:r>
                <a:r>
                  <a:rPr lang="ru-RU" sz="2700" dirty="0" smtClean="0">
                    <a:latin typeface="+mj-lt"/>
                  </a:rPr>
                  <a:t>от 1 до 8</a:t>
                </a:r>
                <a:r>
                  <a:rPr lang="en-US" sz="2700" dirty="0" smtClean="0">
                    <a:latin typeface="+mj-lt"/>
                  </a:rPr>
                  <a:t> </a:t>
                </a:r>
                <a:r>
                  <a:rPr lang="ru-RU" sz="2700" dirty="0" smtClean="0">
                    <a:latin typeface="+mj-lt"/>
                  </a:rPr>
                  <a:t>имеем</a:t>
                </a:r>
                <a:r>
                  <a:rPr lang="ru-RU" sz="2700" dirty="0" smtClean="0">
                    <a:latin typeface="+mj-lt"/>
                  </a:rPr>
                  <a:t>:</a:t>
                </a:r>
                <a:endParaRPr lang="ru-RU" sz="2700" dirty="0">
                  <a:latin typeface="+mj-lt"/>
                </a:endParaRPr>
              </a:p>
              <a:p>
                <a:pPr>
                  <a:lnSpc>
                    <a:spcPct val="89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dirty="0" smtClean="0">
                          <a:latin typeface="Cambria Math"/>
                          <a:ea typeface="Cambria Math" pitchFamily="18" charset="0"/>
                          <a:cs typeface="Courier New" pitchFamily="49" charset="0"/>
                        </a:rPr>
                        <m:t>𝑐𝑛</m:t>
                      </m:r>
                      <m:sSub>
                        <m:sSubPr>
                          <m:ctrlPr>
                            <a:rPr lang="en-US" sz="2500" b="0" i="1" dirty="0" smtClean="0">
                              <a:latin typeface="Cambria Math"/>
                              <a:ea typeface="Cambria Math" pitchFamily="18" charset="0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ru-RU" sz="2500" i="1" dirty="0" smtClean="0">
                              <a:latin typeface="Cambria Math"/>
                              <a:ea typeface="Cambria Math" pitchFamily="18" charset="0"/>
                              <a:cs typeface="Courier New" pitchFamily="49" charset="0"/>
                            </a:rPr>
                            <m:t>𝑡</m:t>
                          </m:r>
                        </m:e>
                        <m:sub>
                          <m:r>
                            <a:rPr lang="en-US" sz="2500" b="0" i="1" dirty="0" smtClean="0">
                              <a:latin typeface="Cambria Math"/>
                              <a:ea typeface="Cambria Math" pitchFamily="18" charset="0"/>
                              <a:cs typeface="Courier New" pitchFamily="49" charset="0"/>
                            </a:rPr>
                            <m:t>𝑖</m:t>
                          </m:r>
                        </m:sub>
                      </m:sSub>
                      <m:r>
                        <a:rPr lang="ru-RU" sz="2500" i="1" dirty="0" smtClean="0">
                          <a:latin typeface="Cambria Math"/>
                          <a:ea typeface="Cambria Math" pitchFamily="18" charset="0"/>
                          <a:cs typeface="Courier New" pitchFamily="49" charset="0"/>
                        </a:rPr>
                        <m:t>=</m:t>
                      </m:r>
                      <m:r>
                        <a:rPr lang="ru-RU" sz="2500" i="1" dirty="0" smtClean="0">
                          <a:latin typeface="Cambria Math"/>
                          <a:ea typeface="Cambria Math" pitchFamily="18" charset="0"/>
                          <a:cs typeface="Courier New" pitchFamily="49" charset="0"/>
                        </a:rPr>
                        <m:t>𝑏𝑒𝑓𝑜𝑟</m:t>
                      </m:r>
                      <m:sSub>
                        <m:sSubPr>
                          <m:ctrlPr>
                            <a:rPr lang="en-US" sz="2500" b="0" i="1" dirty="0" smtClean="0">
                              <a:latin typeface="Cambria Math"/>
                              <a:ea typeface="Cambria Math" pitchFamily="18" charset="0"/>
                              <a:cs typeface="Courier New" pitchFamily="49" charset="0"/>
                            </a:rPr>
                          </m:ctrlPr>
                        </m:sSubPr>
                        <m:e>
                          <m:r>
                            <a:rPr lang="ru-RU" sz="2500" i="1" dirty="0" smtClean="0">
                              <a:latin typeface="Cambria Math"/>
                              <a:ea typeface="Cambria Math" pitchFamily="18" charset="0"/>
                              <a:cs typeface="Courier New" pitchFamily="49" charset="0"/>
                            </a:rPr>
                            <m:t>𝑒</m:t>
                          </m:r>
                        </m:e>
                        <m:sub>
                          <m:r>
                            <a:rPr lang="en-US" sz="2500" b="0" i="1" dirty="0" smtClean="0">
                              <a:latin typeface="Cambria Math"/>
                              <a:ea typeface="Cambria Math" pitchFamily="18" charset="0"/>
                              <a:cs typeface="Courier New" pitchFamily="49" charset="0"/>
                            </a:rPr>
                            <m:t>𝑖</m:t>
                          </m:r>
                          <m:r>
                            <a:rPr lang="en-US" sz="2500" b="0" i="1" dirty="0" smtClean="0">
                              <a:latin typeface="Cambria Math"/>
                              <a:ea typeface="Cambria Math" pitchFamily="18" charset="0"/>
                              <a:cs typeface="Courier New" pitchFamily="49" charset="0"/>
                            </a:rPr>
                            <m:t>−2,</m:t>
                          </m:r>
                          <m:sSub>
                            <m:sSubPr>
                              <m:ctrlPr>
                                <a:rPr lang="en-US" sz="2500" b="0" i="1" dirty="0" smtClean="0">
                                  <a:latin typeface="Cambria Math"/>
                                  <a:ea typeface="Cambria Math" pitchFamily="18" charset="0"/>
                                  <a:cs typeface="Courier New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500" b="0" i="1" dirty="0" smtClean="0">
                                  <a:latin typeface="Cambria Math"/>
                                  <a:ea typeface="Cambria Math" pitchFamily="18" charset="0"/>
                                  <a:cs typeface="Courier New" pitchFamily="49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500" b="0" i="1" dirty="0" smtClean="0">
                                  <a:latin typeface="Cambria Math"/>
                                  <a:ea typeface="Cambria Math" pitchFamily="18" charset="0"/>
                                  <a:cs typeface="Courier New" pitchFamily="49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500" b="0" i="1" dirty="0" smtClean="0">
                              <a:latin typeface="Cambria Math"/>
                              <a:ea typeface="Cambria Math" pitchFamily="18" charset="0"/>
                              <a:cs typeface="Courier New" pitchFamily="49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500" dirty="0" smtClean="0">
                  <a:latin typeface="Cambria Math" pitchFamily="18" charset="0"/>
                  <a:ea typeface="Cambria Math" pitchFamily="18" charset="0"/>
                  <a:cs typeface="Courier New" pitchFamily="49" charset="0"/>
                </a:endParaRPr>
              </a:p>
              <a:p>
                <a:pPr>
                  <a:lnSpc>
                    <a:spcPct val="89000"/>
                  </a:lnSpc>
                </a:pPr>
                <a:r>
                  <a:rPr lang="ru-RU" sz="2700" dirty="0" smtClean="0">
                    <a:latin typeface="+mj-lt"/>
                  </a:rPr>
                  <a:t>И, возможно, +1, если </a:t>
                </a:r>
                <a14:m>
                  <m:oMath xmlns:m="http://schemas.openxmlformats.org/officeDocument/2006/math">
                    <m:r>
                      <a:rPr lang="ru-RU" sz="2700" i="1" dirty="0" smtClean="0">
                        <a:latin typeface="Cambria Math"/>
                      </a:rPr>
                      <m:t>𝑖</m:t>
                    </m:r>
                    <m:r>
                      <a:rPr lang="ru-RU" sz="2700" i="1" dirty="0" smtClean="0">
                        <a:latin typeface="Cambria Math"/>
                      </a:rPr>
                      <m:t> &gt; 0 </m:t>
                    </m:r>
                  </m:oMath>
                </a14:m>
                <a:r>
                  <a:rPr lang="ru-RU" sz="2700" dirty="0" smtClean="0">
                    <a:cs typeface="Courier New" pitchFamily="49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ru-RU" sz="270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7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7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700" i="1" dirty="0" smtClean="0">
                        <a:latin typeface="Cambria Math"/>
                      </a:rPr>
                      <m:t>≠0.</m:t>
                    </m:r>
                  </m:oMath>
                </a14:m>
                <a:endParaRPr lang="ru-RU" sz="2700" dirty="0">
                  <a:latin typeface="+mj-lt"/>
                  <a:cs typeface="Courier New" pitchFamily="49" charset="0"/>
                </a:endParaRPr>
              </a:p>
              <a:p>
                <a:pPr>
                  <a:lnSpc>
                    <a:spcPct val="102000"/>
                  </a:lnSpc>
                </a:pPr>
                <a:r>
                  <a:rPr lang="ru-RU" sz="2700" dirty="0">
                    <a:latin typeface="+mj-lt"/>
                  </a:rPr>
                  <a:t>В конце каждого шага </a:t>
                </a:r>
                <a:r>
                  <a:rPr lang="ru-RU" sz="2700" dirty="0" smtClean="0">
                    <a:latin typeface="+mj-lt"/>
                  </a:rPr>
                  <a:t>насчитываем</a:t>
                </a:r>
                <a:r>
                  <a:rPr lang="en-US" sz="2700" dirty="0" smtClean="0">
                    <a:latin typeface="+mj-lt"/>
                  </a:rPr>
                  <a:t> </a:t>
                </a:r>
                <a:r>
                  <a:rPr lang="ru-RU" sz="2700" dirty="0" smtClean="0">
                    <a:latin typeface="+mj-lt"/>
                  </a:rPr>
                  <a:t>для всех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ru-RU" sz="2700" dirty="0" smtClean="0">
                    <a:latin typeface="+mj-lt"/>
                  </a:rPr>
                  <a:t> от 1 до 8</a:t>
                </a:r>
                <a:endParaRPr lang="en-US" sz="2700" dirty="0" smtClean="0">
                  <a:latin typeface="+mj-lt"/>
                </a:endParaRPr>
              </a:p>
              <a:p>
                <a:pPr>
                  <a:lnSpc>
                    <a:spcPct val="102000"/>
                  </a:lnSpc>
                </a:pP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𝑏𝑒𝑓𝑜𝑟</m:t>
                    </m:r>
                    <m:sSub>
                      <m:sSub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/>
                          </a:rPr>
                          <m:t>,</m:t>
                        </m:r>
                        <m:r>
                          <a:rPr lang="en-US" sz="27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7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𝑏𝑒𝑓𝑜𝑟</m:t>
                            </m:r>
                            <m:sSub>
                              <m:sSubPr>
                                <m:ctrlPr>
                                  <a:rPr lang="en-US" sz="27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7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𝑐𝑛</m:t>
                            </m:r>
                            <m:sSub>
                              <m:sSubPr>
                                <m:ctrlPr>
                                  <a:rPr lang="en-US" sz="27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7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ru-RU" sz="2700" b="0" i="0" smtClean="0">
                                <a:latin typeface="Cambria Math"/>
                              </a:rPr>
                              <m:t>если 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US" sz="27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7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ru-RU" sz="2700" b="0" i="1" smtClean="0">
                                <a:latin typeface="Cambria Math"/>
                              </a:rPr>
                              <m:t>и </m:t>
                            </m:r>
                            <m:sSub>
                              <m:sSubPr>
                                <m:ctrlPr>
                                  <a:rPr lang="en-US" sz="27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700" b="0" i="1" smtClean="0">
                                <a:latin typeface="Cambria Math"/>
                              </a:rPr>
                              <m:t>≠0</m:t>
                            </m:r>
                          </m:e>
                          <m:e>
                            <m:r>
                              <a:rPr lang="en-US" sz="2700" b="0" i="1" smtClean="0">
                                <a:latin typeface="Cambria Math"/>
                              </a:rPr>
                              <m:t>𝑏𝑒𝑓𝑜𝑟</m:t>
                            </m:r>
                            <m:sSub>
                              <m:sSubPr>
                                <m:ctrlPr>
                                  <a:rPr lang="en-US" sz="27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en-US" sz="27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7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             </m:t>
                            </m:r>
                            <m:r>
                              <a:rPr lang="ru-RU" sz="2700" b="0" i="1" smtClean="0">
                                <a:latin typeface="Cambria Math"/>
                              </a:rPr>
                              <m:t>иначе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ru-RU" sz="2700" b="0" i="1" smtClean="0"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sz="2700" b="0" i="1" smtClean="0">
                                <a:latin typeface="Cambria Math"/>
                              </a:rPr>
                              <m:t>            </m:t>
                            </m:r>
                            <m:r>
                              <a:rPr lang="ru-RU" sz="2700" b="0" i="1" smtClean="0">
                                <a:latin typeface="Cambria Math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700" dirty="0" smtClean="0">
                    <a:latin typeface="+mj-lt"/>
                  </a:rPr>
                  <a:t> </a:t>
                </a:r>
                <a:endParaRPr lang="ru-RU" sz="2700" dirty="0">
                  <a:latin typeface="+mj-lt"/>
                </a:endParaRPr>
              </a:p>
            </p:txBody>
          </p:sp>
        </mc:Choice>
        <mc:Fallback>
          <p:sp>
            <p:nvSpPr>
              <p:cNvPr id="819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32" y="1628800"/>
                <a:ext cx="8447040" cy="4968552"/>
              </a:xfrm>
              <a:prstGeom prst="rect">
                <a:avLst/>
              </a:prstGeom>
              <a:blipFill rotWithShape="1">
                <a:blip r:embed="rId3"/>
                <a:stretch>
                  <a:fillRect l="-1443" t="-8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412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8133" rIns="81639" bIns="4082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algn="ctr">
                  <a:lnSpc>
                    <a:spcPct val="98000"/>
                  </a:lnSpc>
                </a:pPr>
                <a14:m>
                  <m:oMath xmlns:m="http://schemas.openxmlformats.org/officeDocument/2006/math">
                    <m:r>
                      <a:rPr lang="ru-RU" sz="4000" b="0" i="1" dirty="0" smtClean="0">
                        <a:latin typeface="Cambria Math"/>
                      </a:rPr>
                      <m:t>𝐿</m:t>
                    </m:r>
                    <m:r>
                      <a:rPr lang="ru-RU" sz="4000" b="0" i="1" dirty="0" smtClean="0">
                        <a:latin typeface="Cambria Math"/>
                      </a:rPr>
                      <m:t>≤1 000 000</m:t>
                    </m:r>
                  </m:oMath>
                </a14:m>
                <a:r>
                  <a:rPr lang="en-US" sz="4000" dirty="0" smtClean="0">
                    <a:latin typeface="+mj-lt"/>
                  </a:rPr>
                  <a:t> </a:t>
                </a:r>
                <a:r>
                  <a:rPr lang="ru-RU" sz="4000" dirty="0">
                    <a:latin typeface="+mj-lt"/>
                  </a:rPr>
                  <a:t>— </a:t>
                </a:r>
                <a:r>
                  <a:rPr lang="en-US" sz="4000" dirty="0" smtClean="0">
                    <a:latin typeface="+mj-lt"/>
                  </a:rPr>
                  <a:t>10</a:t>
                </a:r>
                <a:r>
                  <a:rPr lang="ru-RU" sz="4000" dirty="0" smtClean="0">
                    <a:latin typeface="+mj-lt"/>
                  </a:rPr>
                  <a:t>0 </a:t>
                </a:r>
                <a:r>
                  <a:rPr lang="ru-RU" sz="4000" dirty="0">
                    <a:latin typeface="+mj-lt"/>
                  </a:rPr>
                  <a:t>баллов</a:t>
                </a:r>
              </a:p>
            </p:txBody>
          </p:sp>
        </mc:Choice>
        <mc:Fallback xmlns="">
          <p:sp>
            <p:nvSpPr>
              <p:cNvPr id="4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4127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653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278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6000" dirty="0" smtClean="0">
                <a:latin typeface="+mj-lt"/>
              </a:rPr>
              <a:t>Две башни</a:t>
            </a:r>
            <a:endParaRPr lang="ru-RU" sz="600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6480" y="5452438"/>
            <a:ext cx="8219976" cy="1288930"/>
          </a:xfrm>
          <a:prstGeom prst="rect">
            <a:avLst/>
          </a:prstGeom>
          <a:ln/>
        </p:spPr>
        <p:txBody>
          <a:bodyPr vert="horz" lIns="91440" tIns="20802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Автор задачи: Андрей Шестимеров, МГУ</a:t>
            </a:r>
          </a:p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Разработчик: Антон Полднев, МГУ</a:t>
            </a: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73888" cy="437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678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9963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000" dirty="0">
                <a:latin typeface="+mj-lt"/>
              </a:rPr>
              <a:t>Насколько большим может быть ответ?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Text Box 2"/>
              <p:cNvSpPr txBox="1">
                <a:spLocks noChangeArrowheads="1"/>
              </p:cNvSpPr>
              <p:nvPr/>
            </p:nvSpPr>
            <p:spPr bwMode="auto">
              <a:xfrm>
                <a:off x="162720" y="1556792"/>
                <a:ext cx="8817120" cy="5157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3200" dirty="0" smtClean="0">
                    <a:latin typeface="Calibri" pitchFamily="32" charset="0"/>
                  </a:rPr>
                  <a:t>Каждая башня отнимает у каждого монстра хотя бы одну жизнь. </a:t>
                </a:r>
                <a:r>
                  <a:rPr lang="ru-RU" sz="3200" dirty="0">
                    <a:latin typeface="Calibri" pitchFamily="32" charset="0"/>
                  </a:rPr>
                  <a:t>Следовательно, все монстры с 1 и 2 жизнями умрут, зато каждый монстр с хотя бы 3 жизнями продвинется дальше предыдущего.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3200" dirty="0">
                    <a:latin typeface="Calibri" pitchFamily="32" charset="0"/>
                  </a:rPr>
                  <a:t>Значит, оценка сверху на номер первого прорвавшегося монстра —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latin typeface="Cambria Math"/>
                      </a:rPr>
                      <m:t>𝐾</m:t>
                    </m:r>
                    <m:r>
                      <a:rPr lang="ru-RU" sz="3200" i="1" dirty="0" smtClean="0">
                        <a:latin typeface="Cambria Math"/>
                      </a:rPr>
                      <m:t>+</m:t>
                    </m:r>
                    <m:r>
                      <a:rPr lang="ru-RU" sz="3200" i="1" dirty="0" smtClean="0">
                        <a:latin typeface="Cambria Math"/>
                      </a:rPr>
                      <m:t>𝐾</m:t>
                    </m:r>
                    <m:r>
                      <a:rPr lang="ru-RU" sz="3200" i="1" dirty="0" smtClean="0">
                        <a:latin typeface="Cambria Math"/>
                      </a:rPr>
                      <m:t>+</m:t>
                    </m:r>
                    <m:r>
                      <a:rPr lang="ru-RU" sz="32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ru-RU" sz="3200" dirty="0">
                    <a:latin typeface="Calibri" pitchFamily="32" charset="0"/>
                  </a:rPr>
                  <a:t>. Тогда оценка на ответ —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latin typeface="Cambria Math"/>
                      </a:rPr>
                      <m:t>2</m:t>
                    </m:r>
                    <m:r>
                      <a:rPr lang="ru-RU" sz="3200" i="1" dirty="0" smtClean="0">
                        <a:latin typeface="Cambria Math"/>
                      </a:rPr>
                      <m:t>𝐾</m:t>
                    </m:r>
                    <m:r>
                      <a:rPr lang="ru-RU" sz="3200" i="1" dirty="0" smtClean="0">
                        <a:latin typeface="Cambria Math"/>
                      </a:rPr>
                      <m:t>+2</m:t>
                    </m:r>
                    <m:r>
                      <a:rPr lang="ru-RU" sz="3200" i="1" dirty="0" smtClean="0">
                        <a:latin typeface="Cambria Math"/>
                      </a:rPr>
                      <m:t>𝐷</m:t>
                    </m:r>
                    <m:r>
                      <a:rPr lang="ru-RU" sz="3200" i="1" dirty="0" smtClean="0">
                        <a:latin typeface="Cambria Math"/>
                      </a:rPr>
                      <m:t> = </m:t>
                    </m:r>
                    <m:r>
                      <a:rPr lang="ru-RU" sz="3200" i="1" dirty="0" smtClean="0">
                        <a:latin typeface="Cambria Math"/>
                      </a:rPr>
                      <m:t>𝑂</m:t>
                    </m:r>
                    <m:r>
                      <a:rPr lang="ru-RU" sz="3200" i="1" dirty="0" smtClean="0">
                        <a:latin typeface="Cambria Math"/>
                      </a:rPr>
                      <m:t>(</m:t>
                    </m:r>
                    <m:r>
                      <a:rPr lang="ru-RU" sz="3200" i="1" dirty="0" smtClean="0">
                        <a:latin typeface="Cambria Math"/>
                      </a:rPr>
                      <m:t>𝐾</m:t>
                    </m:r>
                    <m:r>
                      <a:rPr lang="ru-RU" sz="3200" i="1" dirty="0" smtClean="0">
                        <a:latin typeface="Cambria Math"/>
                      </a:rPr>
                      <m:t>+</m:t>
                    </m:r>
                    <m:r>
                      <a:rPr lang="ru-RU" sz="3200" i="1" dirty="0" smtClean="0">
                        <a:latin typeface="Cambria Math"/>
                      </a:rPr>
                      <m:t>𝐷</m:t>
                    </m:r>
                    <m:r>
                      <a:rPr lang="ru-RU" sz="3200" i="1" dirty="0" smtClean="0">
                        <a:latin typeface="Cambria Math"/>
                      </a:rPr>
                      <m:t>).</m:t>
                    </m:r>
                  </m:oMath>
                </a14:m>
                <a:endParaRPr lang="ru-RU" sz="3200" dirty="0">
                  <a:latin typeface="Calibri" pitchFamily="32" charset="0"/>
                </a:endParaRPr>
              </a:p>
              <a:p>
                <a:pPr>
                  <a:lnSpc>
                    <a:spcPct val="102000"/>
                  </a:lnSpc>
                </a:pPr>
                <a:r>
                  <a:rPr lang="ru-RU" sz="3200" dirty="0">
                    <a:latin typeface="Calibri" pitchFamily="32" charset="0"/>
                  </a:rPr>
                  <a:t>Например, на тесте 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3200" dirty="0" smtClean="0">
                    <a:latin typeface="Courier New" pitchFamily="49" charset="0"/>
                    <a:cs typeface="Courier New" pitchFamily="49" charset="0"/>
                  </a:rPr>
                  <a:t>1000 0 500 501 1000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3200" dirty="0" smtClean="0">
                    <a:latin typeface="Calibri" pitchFamily="32" charset="0"/>
                  </a:rPr>
                  <a:t>ответ</a:t>
                </a:r>
                <a:r>
                  <a:rPr lang="ru-RU" sz="3200" dirty="0">
                    <a:latin typeface="Calibri" pitchFamily="32" charset="0"/>
                  </a:rPr>
                  <a:t> — 3501.</a:t>
                </a:r>
              </a:p>
            </p:txBody>
          </p:sp>
        </mc:Choice>
        <mc:Fallback xmlns="">
          <p:sp>
            <p:nvSpPr>
              <p:cNvPr id="1024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720" y="1556792"/>
                <a:ext cx="8817120" cy="5157181"/>
              </a:xfrm>
              <a:prstGeom prst="rect">
                <a:avLst/>
              </a:prstGeom>
              <a:blipFill rotWithShape="1">
                <a:blip r:embed="rId3"/>
                <a:stretch>
                  <a:fillRect l="-1867" t="-1655" r="-2905" b="-18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000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Берляндолимпстрой</a:t>
            </a:r>
            <a:endParaRPr lang="ru-RU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80" y="1196752"/>
            <a:ext cx="6466880" cy="404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17232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Автор задачи: Михаил Пядёркин, МГУ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Разработчик: </a:t>
            </a:r>
            <a:r>
              <a:rPr lang="ru-RU" smtClean="0">
                <a:solidFill>
                  <a:schemeClr val="tx1"/>
                </a:solidFill>
              </a:rPr>
              <a:t>Александр Тимин, МФТИ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0877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000" i="1" dirty="0">
                <a:latin typeface="Cambria" pitchFamily="16" charset="0"/>
              </a:rPr>
              <a:t>K, D </a:t>
            </a:r>
            <a:r>
              <a:rPr lang="ru-RU" sz="4000" dirty="0">
                <a:latin typeface="Cambria" pitchFamily="16" charset="0"/>
              </a:rPr>
              <a:t>≤</a:t>
            </a:r>
            <a:r>
              <a:rPr lang="ru-RU" sz="4000" i="1" dirty="0">
                <a:latin typeface="Cambria" pitchFamily="16" charset="0"/>
              </a:rPr>
              <a:t> </a:t>
            </a:r>
            <a:r>
              <a:rPr lang="ru-RU" sz="4000" dirty="0">
                <a:latin typeface="Cambria" pitchFamily="16" charset="0"/>
              </a:rPr>
              <a:t>1 000 — 30 баллов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Text Box 2"/>
              <p:cNvSpPr txBox="1">
                <a:spLocks noChangeArrowheads="1"/>
              </p:cNvSpPr>
              <p:nvPr/>
            </p:nvSpPr>
            <p:spPr bwMode="auto">
              <a:xfrm>
                <a:off x="251520" y="1412776"/>
                <a:ext cx="8892480" cy="5445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3300" dirty="0" smtClean="0">
                    <a:latin typeface="Calibri" pitchFamily="32" charset="0"/>
                  </a:rPr>
                  <a:t>Самое простое моделирование.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3300" dirty="0">
                    <a:latin typeface="Calibri" pitchFamily="32" charset="0"/>
                  </a:rPr>
                  <a:t>Заведём массив от 0 до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𝐷</m:t>
                    </m:r>
                    <m:r>
                      <a:rPr lang="ru-RU" sz="3300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ru-RU" sz="3300" dirty="0" smtClean="0">
                    <a:latin typeface="Calibri" pitchFamily="32" charset="0"/>
                  </a:rPr>
                  <a:t>, </a:t>
                </a:r>
                <a:r>
                  <a:rPr lang="ru-RU" sz="3300" dirty="0">
                    <a:latin typeface="Calibri" pitchFamily="32" charset="0"/>
                  </a:rPr>
                  <a:t>в каждой ячейке которого будем хранить количество жизней монстра.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3300" dirty="0">
                    <a:latin typeface="Calibri" pitchFamily="32" charset="0"/>
                  </a:rPr>
                  <a:t>На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ru-RU" sz="3300" dirty="0">
                    <a:latin typeface="Calibri" pitchFamily="32" charset="0"/>
                  </a:rPr>
                  <a:t>-м шаге за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𝑂</m:t>
                    </m:r>
                    <m:r>
                      <a:rPr lang="ru-RU" sz="3300" i="1" dirty="0" smtClean="0">
                        <a:latin typeface="Cambria Math"/>
                      </a:rPr>
                      <m:t>(</m:t>
                    </m:r>
                    <m:r>
                      <a:rPr lang="ru-RU" sz="3300" i="1" dirty="0" smtClean="0">
                        <a:latin typeface="Cambria Math"/>
                      </a:rPr>
                      <m:t>𝐷</m:t>
                    </m:r>
                    <m:r>
                      <a:rPr lang="ru-RU" sz="33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3300" dirty="0">
                    <a:latin typeface="Calibri" pitchFamily="32" charset="0"/>
                  </a:rPr>
                  <a:t> сдвинем всю армию вправо, в нулевую ячейку пишем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ru-RU" sz="33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33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3300" b="0" i="1" smtClean="0"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3300" dirty="0" smtClean="0">
                    <a:latin typeface="Calibri" pitchFamily="32" charset="0"/>
                  </a:rPr>
                  <a:t>.</a:t>
                </a:r>
                <a:endParaRPr lang="ru-RU" sz="3300" dirty="0">
                  <a:latin typeface="Calibri" pitchFamily="32" charset="0"/>
                </a:endParaRPr>
              </a:p>
              <a:p>
                <a:pPr>
                  <a:lnSpc>
                    <a:spcPct val="102000"/>
                  </a:lnSpc>
                </a:pPr>
                <a:r>
                  <a:rPr lang="ru-RU" sz="3300" dirty="0">
                    <a:latin typeface="Calibri" pitchFamily="32" charset="0"/>
                  </a:rPr>
                  <a:t>Если в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(</m:t>
                    </m:r>
                    <m:r>
                      <a:rPr lang="ru-RU" sz="3300" i="1" dirty="0" smtClean="0">
                        <a:latin typeface="Cambria Math"/>
                      </a:rPr>
                      <m:t>𝐷</m:t>
                    </m:r>
                    <m:r>
                      <a:rPr lang="ru-RU" sz="3300" i="1" dirty="0" smtClean="0">
                        <a:latin typeface="Cambria Math"/>
                      </a:rPr>
                      <m:t>+1)</m:t>
                    </m:r>
                  </m:oMath>
                </a14:m>
                <a:r>
                  <a:rPr lang="ru-RU" sz="3300" i="0" dirty="0" smtClean="0">
                    <a:latin typeface="+mj-lt"/>
                  </a:rPr>
                  <a:t>-</a:t>
                </a:r>
                <a:r>
                  <a:rPr lang="ru-RU" sz="3300" dirty="0">
                    <a:latin typeface="Calibri" pitchFamily="32" charset="0"/>
                  </a:rPr>
                  <a:t>й ячейке </a:t>
                </a:r>
                <a:r>
                  <a:rPr lang="en-US" sz="3300" dirty="0">
                    <a:latin typeface="Calibri" pitchFamily="32" charset="0"/>
                  </a:rPr>
                  <a:t>&gt;</a:t>
                </a:r>
                <a:r>
                  <a:rPr lang="ru-RU" sz="3300" dirty="0" smtClean="0">
                    <a:latin typeface="Calibri" pitchFamily="32" charset="0"/>
                  </a:rPr>
                  <a:t> </a:t>
                </a:r>
                <a:r>
                  <a:rPr lang="ru-RU" sz="3300" dirty="0">
                    <a:latin typeface="Calibri" pitchFamily="32" charset="0"/>
                  </a:rPr>
                  <a:t>0, то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ru-RU" sz="3300" dirty="0">
                    <a:latin typeface="Calibri" pitchFamily="32" charset="0"/>
                  </a:rPr>
                  <a:t> — это ответ.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3300" dirty="0">
                    <a:latin typeface="Calibri" pitchFamily="32" charset="0"/>
                  </a:rPr>
                  <a:t>Иначе для каждой башни за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𝑂</m:t>
                    </m:r>
                    <m:r>
                      <a:rPr lang="ru-RU" sz="3300" i="1" dirty="0" smtClean="0">
                        <a:latin typeface="Cambria Math"/>
                      </a:rPr>
                      <m:t>(</m:t>
                    </m:r>
                    <m:r>
                      <a:rPr lang="ru-RU" sz="3300" i="1" dirty="0" smtClean="0">
                        <a:latin typeface="Cambria Math"/>
                      </a:rPr>
                      <m:t>𝐷</m:t>
                    </m:r>
                    <m:r>
                      <a:rPr lang="ru-RU" sz="33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3300" dirty="0">
                    <a:latin typeface="Calibri" pitchFamily="32" charset="0"/>
                  </a:rPr>
                  <a:t> ищем самого правого живого монстра и убавляем ему жизнь.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3300" dirty="0">
                    <a:latin typeface="Calibri" pitchFamily="32" charset="0"/>
                  </a:rPr>
                  <a:t>Время работы —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𝑂</m:t>
                    </m:r>
                    <m:r>
                      <a:rPr lang="ru-RU" sz="3300" i="1" dirty="0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ru-RU" sz="33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3300" i="1" dirty="0" smtClean="0">
                            <a:latin typeface="Cambria Math"/>
                          </a:rPr>
                          <m:t>𝐾</m:t>
                        </m:r>
                        <m:r>
                          <a:rPr lang="ru-RU" sz="3300" i="1" dirty="0" smtClean="0">
                            <a:latin typeface="Cambria Math"/>
                          </a:rPr>
                          <m:t>+</m:t>
                        </m:r>
                        <m:r>
                          <a:rPr lang="ru-RU" sz="3300" i="1" dirty="0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3300" b="0" i="1" dirty="0" smtClean="0">
                        <a:latin typeface="Cambria Math"/>
                      </a:rPr>
                      <m:t>∗</m:t>
                    </m:r>
                    <m:r>
                      <a:rPr lang="ru-RU" sz="3300" i="1" dirty="0" smtClean="0">
                        <a:latin typeface="Cambria Math"/>
                      </a:rPr>
                      <m:t>𝐷</m:t>
                    </m:r>
                    <m:r>
                      <a:rPr lang="ru-RU" sz="33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3300" dirty="0">
                    <a:latin typeface="Calibri" pitchFamily="32" charset="0"/>
                  </a:rPr>
                  <a:t>.</a:t>
                </a:r>
              </a:p>
            </p:txBody>
          </p:sp>
        </mc:Choice>
        <mc:Fallback>
          <p:sp>
            <p:nvSpPr>
              <p:cNvPr id="1126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12776"/>
                <a:ext cx="8892480" cy="5445223"/>
              </a:xfrm>
              <a:prstGeom prst="rect">
                <a:avLst/>
              </a:prstGeom>
              <a:blipFill rotWithShape="1">
                <a:blip r:embed="rId3"/>
                <a:stretch>
                  <a:fillRect l="-1919" t="-1680" r="-891" b="-40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19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" y="3135210"/>
            <a:ext cx="902880" cy="9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0877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000" i="1" dirty="0">
                <a:latin typeface="Cambria" pitchFamily="16" charset="0"/>
              </a:rPr>
              <a:t>K, D </a:t>
            </a:r>
            <a:r>
              <a:rPr lang="ru-RU" sz="4000" dirty="0">
                <a:latin typeface="Cambria" pitchFamily="16" charset="0"/>
              </a:rPr>
              <a:t>≤</a:t>
            </a:r>
            <a:r>
              <a:rPr lang="ru-RU" sz="4000" i="1" dirty="0">
                <a:latin typeface="Cambria" pitchFamily="16" charset="0"/>
              </a:rPr>
              <a:t> </a:t>
            </a:r>
            <a:r>
              <a:rPr lang="ru-RU" sz="4000" dirty="0">
                <a:latin typeface="Cambria" pitchFamily="16" charset="0"/>
              </a:rPr>
              <a:t>100 000 — 60 баллов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0080" y="980728"/>
            <a:ext cx="8773919" cy="173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ru-RU" sz="2500" dirty="0">
                <a:latin typeface="Calibri" pitchFamily="32" charset="0"/>
              </a:rPr>
              <a:t>Другой по смыслу массив: в t-й момент времени в нём будет храниться количество жизней 1-го, 2-го,…, t-го монстра.</a:t>
            </a:r>
          </a:p>
          <a:p>
            <a:pPr>
              <a:lnSpc>
                <a:spcPct val="102000"/>
              </a:lnSpc>
            </a:pPr>
            <a:r>
              <a:rPr lang="ru-RU" sz="2500" dirty="0">
                <a:latin typeface="Calibri" pitchFamily="32" charset="0"/>
              </a:rPr>
              <a:t>В произвольный момент первые несколько монстров мертвы, остальные живы</a:t>
            </a:r>
            <a:r>
              <a:rPr lang="ru-RU" sz="2500" dirty="0" smtClean="0">
                <a:latin typeface="Calibri" pitchFamily="32" charset="0"/>
              </a:rPr>
              <a:t>. Пусть </a:t>
            </a:r>
            <a:r>
              <a:rPr lang="en-US" sz="2500" dirty="0" smtClean="0">
                <a:latin typeface="Calibri" pitchFamily="32" charset="0"/>
              </a:rPr>
              <a:t>h –</a:t>
            </a:r>
            <a:r>
              <a:rPr lang="ru-RU" sz="2500" dirty="0" smtClean="0">
                <a:latin typeface="Calibri" pitchFamily="32" charset="0"/>
              </a:rPr>
              <a:t> номер первого живого монстра</a:t>
            </a:r>
            <a:endParaRPr lang="ru-RU" sz="2500" dirty="0">
              <a:latin typeface="Calibri" pitchFamily="32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20" y="3215858"/>
            <a:ext cx="904320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1" y="3140970"/>
            <a:ext cx="902880" cy="9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20" y="3140970"/>
            <a:ext cx="902880" cy="9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40" y="3140970"/>
            <a:ext cx="902880" cy="9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541440" y="2621076"/>
          <a:ext cx="7961760" cy="1533748"/>
        </p:xfrm>
        <a:graphic>
          <a:graphicData uri="http://schemas.openxmlformats.org/drawingml/2006/table">
            <a:tbl>
              <a:tblPr/>
              <a:tblGrid>
                <a:gridCol w="995040"/>
                <a:gridCol w="995040"/>
                <a:gridCol w="995040"/>
                <a:gridCol w="996480"/>
                <a:gridCol w="995040"/>
                <a:gridCol w="995040"/>
                <a:gridCol w="995040"/>
                <a:gridCol w="995040"/>
              </a:tblGrid>
              <a:tr h="4464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81638" marR="81638" marT="4840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81638" marR="81638" marT="4840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3 = h</a:t>
                      </a:r>
                    </a:p>
                  </a:txBody>
                  <a:tcPr marL="81638" marR="81638" marT="4840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4</a:t>
                      </a:r>
                    </a:p>
                  </a:txBody>
                  <a:tcPr marL="81638" marR="81638" marT="4840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5</a:t>
                      </a:r>
                    </a:p>
                  </a:txBody>
                  <a:tcPr marL="81638" marR="81638" marT="4840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81638" marR="81638" marT="4840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81638" marR="81638" marT="4840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6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81638" marR="81638" marT="48400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844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38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0" y="3140970"/>
            <a:ext cx="904320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39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0" y="3149611"/>
            <a:ext cx="904320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597600" y="3247542"/>
            <a:ext cx="904320" cy="653829"/>
          </a:xfrm>
          <a:prstGeom prst="line">
            <a:avLst/>
          </a:prstGeom>
          <a:noFill/>
          <a:ln w="72000" cap="flat">
            <a:solidFill>
              <a:srgbClr val="DC2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 flipV="1">
            <a:off x="597600" y="3246101"/>
            <a:ext cx="904320" cy="656709"/>
          </a:xfrm>
          <a:prstGeom prst="line">
            <a:avLst/>
          </a:prstGeom>
          <a:noFill/>
          <a:ln w="72000" cap="flat">
            <a:solidFill>
              <a:srgbClr val="DC2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>
            <a:off x="1576800" y="3247542"/>
            <a:ext cx="904320" cy="653829"/>
          </a:xfrm>
          <a:prstGeom prst="line">
            <a:avLst/>
          </a:prstGeom>
          <a:noFill/>
          <a:ln w="72000" cap="flat">
            <a:solidFill>
              <a:srgbClr val="DC2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 flipV="1">
            <a:off x="1576800" y="3246101"/>
            <a:ext cx="904320" cy="656709"/>
          </a:xfrm>
          <a:prstGeom prst="line">
            <a:avLst/>
          </a:prstGeom>
          <a:noFill/>
          <a:ln w="72000" cap="flat">
            <a:solidFill>
              <a:srgbClr val="DC2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12344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40" y="3149611"/>
            <a:ext cx="904320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45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60" y="3159692"/>
            <a:ext cx="904320" cy="90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346" name="Text Box 58"/>
              <p:cNvSpPr txBox="1">
                <a:spLocks noChangeArrowheads="1"/>
              </p:cNvSpPr>
              <p:nvPr/>
            </p:nvSpPr>
            <p:spPr bwMode="auto">
              <a:xfrm>
                <a:off x="370081" y="4437112"/>
                <a:ext cx="8447040" cy="2420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2400" dirty="0" smtClean="0">
                    <a:latin typeface="Calibri" pitchFamily="32" charset="0"/>
                  </a:rPr>
                  <a:t>Не монстры будут двигаться относительно башен, а башни относительно монстров. Исходные координаты башен: −A, −B, −C, −D.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2400" dirty="0">
                    <a:latin typeface="Calibri" pitchFamily="32" charset="0"/>
                  </a:rPr>
                  <a:t>На t-м шаге в конец </a:t>
                </a:r>
                <a:r>
                  <a:rPr lang="ru-RU" sz="2400" dirty="0" smtClean="0">
                    <a:latin typeface="Calibri" pitchFamily="32" charset="0"/>
                  </a:rPr>
                  <a:t>массива дописываем </a:t>
                </a:r>
                <a:r>
                  <a:rPr lang="ru-RU" sz="2400" dirty="0">
                    <a:latin typeface="Calibri" pitchFamily="32" charset="0"/>
                  </a:rPr>
                  <a:t>монстра с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Calibri" pitchFamily="32" charset="0"/>
                  </a:rPr>
                  <a:t>.</a:t>
                </a:r>
                <a:r>
                  <a:rPr lang="ru-RU" sz="2400" dirty="0">
                    <a:latin typeface="Calibri" pitchFamily="32" charset="0"/>
                  </a:rPr>
                  <a:t> жизнями, сдвигаем башни вправо, h &lt; 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ru-RU" sz="2400" dirty="0" smtClean="0">
                    <a:latin typeface="Calibri" pitchFamily="32" charset="0"/>
                  </a:rPr>
                  <a:t> </a:t>
                </a:r>
                <a:r>
                  <a:rPr lang="ru-RU" sz="2400" dirty="0">
                    <a:latin typeface="Calibri" pitchFamily="32" charset="0"/>
                  </a:rPr>
                  <a:t>конец, каждая башня стреляет по монстру, обновляем h при необходимости.</a:t>
                </a:r>
              </a:p>
            </p:txBody>
          </p:sp>
        </mc:Choice>
        <mc:Fallback>
          <p:sp>
            <p:nvSpPr>
              <p:cNvPr id="12346" name="Text 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81" y="4437112"/>
                <a:ext cx="8447040" cy="2420888"/>
              </a:xfrm>
              <a:prstGeom prst="rect">
                <a:avLst/>
              </a:prstGeom>
              <a:blipFill rotWithShape="1">
                <a:blip r:embed="rId5"/>
                <a:stretch>
                  <a:fillRect l="-1227" t="-2519" b="-88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342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0877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000" i="1" dirty="0">
                <a:latin typeface="Cambria" pitchFamily="16" charset="0"/>
              </a:rPr>
              <a:t>K, D </a:t>
            </a:r>
            <a:r>
              <a:rPr lang="ru-RU" sz="4000" dirty="0">
                <a:latin typeface="Cambria" pitchFamily="16" charset="0"/>
              </a:rPr>
              <a:t>≤</a:t>
            </a:r>
            <a:r>
              <a:rPr lang="ru-RU" sz="4000" i="1" dirty="0">
                <a:latin typeface="Cambria" pitchFamily="16" charset="0"/>
              </a:rPr>
              <a:t> </a:t>
            </a:r>
            <a:r>
              <a:rPr lang="ru-RU" sz="4000" dirty="0">
                <a:latin typeface="Cambria" pitchFamily="16" charset="0"/>
              </a:rPr>
              <a:t>1 000 000 000 — 100 баллов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4" name="Text Box 2"/>
              <p:cNvSpPr txBox="1">
                <a:spLocks noChangeArrowheads="1"/>
              </p:cNvSpPr>
              <p:nvPr/>
            </p:nvSpPr>
            <p:spPr bwMode="auto">
              <a:xfrm>
                <a:off x="370081" y="908720"/>
                <a:ext cx="8447040" cy="1872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2500" dirty="0" smtClean="0">
                    <a:latin typeface="Calibri" pitchFamily="32" charset="0"/>
                  </a:rPr>
                  <a:t>Моделируем поведение башни длины. Если </a:t>
                </a:r>
                <a:r>
                  <a:rPr lang="ru-RU" sz="2500" dirty="0">
                    <a:latin typeface="Calibri" pitchFamily="32" charset="0"/>
                  </a:rPr>
                  <a:t>монстры не умирают, есть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ru-RU" sz="2500" dirty="0">
                    <a:latin typeface="Calibri" pitchFamily="32" charset="0"/>
                  </a:rPr>
                  <a:t> выстрелов до прорыва. Если же тот, по кому мы выстрелили, умер, мы получаем «бонусный» выстрел.</a:t>
                </a:r>
              </a:p>
            </p:txBody>
          </p:sp>
        </mc:Choice>
        <mc:Fallback>
          <p:sp>
            <p:nvSpPr>
              <p:cNvPr id="1331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081" y="908720"/>
                <a:ext cx="8447040" cy="1872208"/>
              </a:xfrm>
              <a:prstGeom prst="rect">
                <a:avLst/>
              </a:prstGeom>
              <a:blipFill rotWithShape="1">
                <a:blip r:embed="rId3"/>
                <a:stretch>
                  <a:fillRect l="-1300" t="-2932" r="-12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14331"/>
              </p:ext>
            </p:extLst>
          </p:nvPr>
        </p:nvGraphicFramePr>
        <p:xfrm>
          <a:off x="2475124" y="2230885"/>
          <a:ext cx="4282796" cy="1231264"/>
        </p:xfrm>
        <a:graphic>
          <a:graphicData uri="http://schemas.openxmlformats.org/drawingml/2006/table">
            <a:tbl>
              <a:tblPr/>
              <a:tblGrid>
                <a:gridCol w="356453"/>
                <a:gridCol w="356453"/>
                <a:gridCol w="356453"/>
                <a:gridCol w="356453"/>
                <a:gridCol w="356453"/>
                <a:gridCol w="356453"/>
                <a:gridCol w="357793"/>
                <a:gridCol w="356453"/>
                <a:gridCol w="356453"/>
                <a:gridCol w="356453"/>
                <a:gridCol w="356453"/>
                <a:gridCol w="360473"/>
              </a:tblGrid>
              <a:tr h="3078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78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78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781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75971" marR="75971" marT="52912" marB="39509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437" name="AutoShape 125"/>
          <p:cNvSpPr>
            <a:spLocks/>
          </p:cNvSpPr>
          <p:nvPr/>
        </p:nvSpPr>
        <p:spPr bwMode="auto">
          <a:xfrm rot="16200000">
            <a:off x="4820178" y="1815713"/>
            <a:ext cx="304131" cy="3554072"/>
          </a:xfrm>
          <a:prstGeom prst="leftBrace">
            <a:avLst>
              <a:gd name="adj1" fmla="val 97394"/>
              <a:gd name="adj2" fmla="val 50000"/>
            </a:avLst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3438" name="Text Box 126"/>
          <p:cNvSpPr txBox="1">
            <a:spLocks noChangeArrowheads="1"/>
          </p:cNvSpPr>
          <p:nvPr/>
        </p:nvSpPr>
        <p:spPr bwMode="auto">
          <a:xfrm>
            <a:off x="4520264" y="3705932"/>
            <a:ext cx="97920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2000"/>
              </a:lnSpc>
            </a:pPr>
            <a:r>
              <a:rPr lang="ru-RU" dirty="0">
                <a:latin typeface="Calibri" pitchFamily="32" charset="0"/>
              </a:rPr>
              <a:t>убиты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39" name="Text Box 127"/>
              <p:cNvSpPr txBox="1">
                <a:spLocks noChangeArrowheads="1"/>
              </p:cNvSpPr>
              <p:nvPr/>
            </p:nvSpPr>
            <p:spPr bwMode="auto">
              <a:xfrm>
                <a:off x="489600" y="4063880"/>
                <a:ext cx="8447040" cy="2446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2500" dirty="0" smtClean="0">
                    <a:latin typeface="Calibri" pitchFamily="32" charset="0"/>
                  </a:rPr>
                  <a:t>Как найти номер первого выжившего? Если у него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ru-RU" sz="2500" dirty="0" smtClean="0">
                    <a:latin typeface="Calibri" pitchFamily="32" charset="0"/>
                  </a:rPr>
                  <a:t> жизней, то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𝐾</m:t>
                    </m:r>
                    <m:r>
                      <a:rPr lang="ru-RU" sz="2500" i="1" dirty="0" smtClean="0">
                        <a:latin typeface="Cambria Math"/>
                      </a:rPr>
                      <m:t> + 2</m:t>
                    </m:r>
                    <m:r>
                      <a:rPr lang="ru-RU" sz="2500" i="1" dirty="0" smtClean="0">
                        <a:latin typeface="Cambria Math"/>
                      </a:rPr>
                      <m:t>𝐾</m:t>
                    </m:r>
                    <m:r>
                      <a:rPr lang="ru-RU" sz="2500" i="1" dirty="0" smtClean="0">
                        <a:latin typeface="Cambria Math"/>
                      </a:rPr>
                      <m:t> + … + (</m:t>
                    </m:r>
                    <m:r>
                      <a:rPr lang="ru-RU" sz="2500" i="1" dirty="0" smtClean="0">
                        <a:latin typeface="Cambria Math"/>
                      </a:rPr>
                      <m:t>𝑃</m:t>
                    </m:r>
                    <m:r>
                      <a:rPr lang="ru-RU" sz="2500" i="1" dirty="0" smtClean="0">
                        <a:latin typeface="Cambria Math"/>
                      </a:rPr>
                      <m:t>−2)</m:t>
                    </m:r>
                    <m:r>
                      <a:rPr lang="ru-RU" sz="2500" i="1" dirty="0" smtClean="0">
                        <a:latin typeface="Cambria Math"/>
                      </a:rPr>
                      <m:t>𝐾</m:t>
                    </m:r>
                    <m:r>
                      <a:rPr lang="ru-RU" sz="2500" i="1" dirty="0" smtClean="0">
                        <a:latin typeface="Cambria Math"/>
                      </a:rPr>
                      <m:t> &lt; </m:t>
                    </m:r>
                    <m:r>
                      <a:rPr lang="ru-RU" sz="2500" i="1" dirty="0" smtClean="0">
                        <a:latin typeface="Cambria Math"/>
                      </a:rPr>
                      <m:t>𝐿</m:t>
                    </m:r>
                    <m:r>
                      <a:rPr lang="ru-RU" sz="2500" i="1" dirty="0" smtClean="0">
                        <a:latin typeface="Cambria Math"/>
                      </a:rPr>
                      <m:t> ≤ </m:t>
                    </m:r>
                    <m:r>
                      <a:rPr lang="ru-RU" sz="2500" i="1" dirty="0" smtClean="0">
                        <a:latin typeface="Cambria Math"/>
                      </a:rPr>
                      <m:t>𝐾</m:t>
                    </m:r>
                    <m:r>
                      <a:rPr lang="ru-RU" sz="2500" i="1" dirty="0" smtClean="0">
                        <a:latin typeface="Cambria Math"/>
                      </a:rPr>
                      <m:t> + 2</m:t>
                    </m:r>
                    <m:r>
                      <a:rPr lang="ru-RU" sz="2500" i="1" dirty="0" smtClean="0">
                        <a:latin typeface="Cambria Math"/>
                      </a:rPr>
                      <m:t>𝐾</m:t>
                    </m:r>
                    <m:r>
                      <a:rPr lang="ru-RU" sz="2500" i="1" dirty="0" smtClean="0">
                        <a:latin typeface="Cambria Math"/>
                      </a:rPr>
                      <m:t> + … + (</m:t>
                    </m:r>
                    <m:r>
                      <a:rPr lang="ru-RU" sz="2500" i="1" dirty="0" smtClean="0">
                        <a:latin typeface="Cambria Math"/>
                      </a:rPr>
                      <m:t>𝑃</m:t>
                    </m:r>
                    <m:r>
                      <a:rPr lang="ru-RU" sz="2500" i="1" dirty="0" smtClean="0">
                        <a:latin typeface="Cambria Math"/>
                      </a:rPr>
                      <m:t>−1)</m:t>
                    </m:r>
                    <m:r>
                      <a:rPr lang="ru-RU" sz="25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ru-RU" sz="2500" dirty="0" smtClean="0">
                    <a:latin typeface="Calibri" pitchFamily="3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⇔</m:t>
                    </m:r>
                    <m:r>
                      <a:rPr lang="en-US" sz="2500" b="0" i="0" dirty="0" smtClean="0">
                        <a:latin typeface="Cambria Math"/>
                      </a:rPr>
                      <m:t> </m:t>
                    </m:r>
                    <m:r>
                      <a:rPr lang="ru-RU" sz="2500" i="1" dirty="0" smtClean="0">
                        <a:latin typeface="Cambria Math"/>
                      </a:rPr>
                      <m:t>(</m:t>
                    </m:r>
                    <m:r>
                      <a:rPr lang="ru-RU" sz="2500" i="1" dirty="0" smtClean="0">
                        <a:latin typeface="Cambria Math"/>
                      </a:rPr>
                      <m:t>𝑃</m:t>
                    </m:r>
                    <m:r>
                      <a:rPr lang="ru-RU" sz="2500" i="1" dirty="0" smtClean="0">
                        <a:latin typeface="Cambria Math"/>
                      </a:rPr>
                      <m:t>−2)(</m:t>
                    </m:r>
                    <m:r>
                      <a:rPr lang="ru-RU" sz="2500" i="1" dirty="0" smtClean="0">
                        <a:latin typeface="Cambria Math"/>
                      </a:rPr>
                      <m:t>𝑃</m:t>
                    </m:r>
                    <m:r>
                      <a:rPr lang="ru-RU" sz="2500" i="1" dirty="0" smtClean="0">
                        <a:latin typeface="Cambria Math"/>
                      </a:rPr>
                      <m:t>−1) &lt;2</m:t>
                    </m:r>
                    <m:r>
                      <a:rPr lang="en-US" sz="2500" b="0" i="1" dirty="0" smtClean="0">
                        <a:latin typeface="Cambria Math"/>
                      </a:rPr>
                      <m:t>𝐿</m:t>
                    </m:r>
                    <m:r>
                      <a:rPr lang="en-US" sz="2500" b="0" i="1" dirty="0" smtClean="0">
                        <a:latin typeface="Cambria Math"/>
                      </a:rPr>
                      <m:t>/</m:t>
                    </m:r>
                    <m:r>
                      <a:rPr lang="en-US" sz="2500" b="0" i="1" dirty="0" smtClean="0">
                        <a:latin typeface="Cambria Math"/>
                      </a:rPr>
                      <m:t>𝐾</m:t>
                    </m:r>
                    <m:r>
                      <a:rPr lang="ru-RU" sz="2500" i="1" dirty="0" smtClean="0">
                        <a:latin typeface="Cambria Math"/>
                      </a:rPr>
                      <m:t> ≤ (</m:t>
                    </m:r>
                    <m:r>
                      <a:rPr lang="ru-RU" sz="2500" i="1" dirty="0" smtClean="0">
                        <a:latin typeface="Cambria Math"/>
                      </a:rPr>
                      <m:t>𝑃</m:t>
                    </m:r>
                    <m:r>
                      <a:rPr lang="ru-RU" sz="2500" i="1" dirty="0" smtClean="0">
                        <a:latin typeface="Cambria Math"/>
                      </a:rPr>
                      <m:t>−1)</m:t>
                    </m:r>
                    <m:r>
                      <a:rPr lang="ru-RU" sz="25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ru-RU" sz="2500" dirty="0" smtClean="0">
                    <a:latin typeface="Calibri" pitchFamily="32" charset="0"/>
                  </a:rPr>
                  <a:t>, </a:t>
                </a:r>
                <a:r>
                  <a:rPr lang="ru-RU" sz="2500" dirty="0">
                    <a:latin typeface="Calibri" pitchFamily="32" charset="0"/>
                  </a:rPr>
                  <a:t>т. е.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𝑃</m:t>
                    </m:r>
                    <m:r>
                      <a:rPr lang="ru-RU" sz="2500" i="1" dirty="0" smtClean="0"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ru-RU" sz="2500" i="1" dirty="0" smtClean="0">
                        <a:latin typeface="Cambria Math"/>
                      </a:rPr>
                      <m:t>max</m:t>
                    </m:r>
                    <m:r>
                      <a:rPr lang="ru-RU" sz="2500" i="1" dirty="0" smtClean="0">
                        <a:latin typeface="Cambria Math"/>
                      </a:rPr>
                      <m:t>⁡</m:t>
                    </m:r>
                    <m:r>
                      <a:rPr lang="ru-RU" sz="2500" i="1" dirty="0" smtClean="0">
                        <a:latin typeface="Cambria Math"/>
                      </a:rPr>
                      <m:t>𝑥</m:t>
                    </m:r>
                    <m:r>
                      <a:rPr lang="ru-RU" sz="2500" i="1" dirty="0" smtClean="0">
                        <a:latin typeface="Cambria Math"/>
                      </a:rPr>
                      <m:t>: (</m:t>
                    </m:r>
                    <m:r>
                      <a:rPr lang="ru-RU" sz="2500" i="1" dirty="0" smtClean="0">
                        <a:latin typeface="Cambria Math"/>
                      </a:rPr>
                      <m:t>𝑥</m:t>
                    </m:r>
                    <m:r>
                      <a:rPr lang="ru-RU" sz="2500" i="1" dirty="0" smtClean="0">
                        <a:latin typeface="Cambria Math"/>
                      </a:rPr>
                      <m:t>−2)(</m:t>
                    </m:r>
                    <m:r>
                      <a:rPr lang="ru-RU" sz="2500" i="1" dirty="0" smtClean="0">
                        <a:latin typeface="Cambria Math"/>
                      </a:rPr>
                      <m:t>𝑥</m:t>
                    </m:r>
                    <m:r>
                      <a:rPr lang="ru-RU" sz="2500" i="1" dirty="0" smtClean="0">
                        <a:latin typeface="Cambria Math"/>
                      </a:rPr>
                      <m:t>−1) &lt; 2</m:t>
                    </m:r>
                    <m:r>
                      <a:rPr lang="ru-RU" sz="2500" i="1" dirty="0" smtClean="0">
                        <a:latin typeface="Cambria Math"/>
                      </a:rPr>
                      <m:t>𝐿</m:t>
                    </m:r>
                    <m:r>
                      <a:rPr lang="ru-RU" sz="2500" i="1" dirty="0" smtClean="0">
                        <a:latin typeface="Cambria Math"/>
                      </a:rPr>
                      <m:t>/</m:t>
                    </m:r>
                    <m:r>
                      <a:rPr lang="ru-RU" sz="25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ru-RU" sz="2500" dirty="0">
                    <a:latin typeface="Calibri" pitchFamily="32" charset="0"/>
                  </a:rPr>
                  <a:t>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2500" dirty="0">
                    <a:latin typeface="Calibri" pitchFamily="32" charset="0"/>
                  </a:rPr>
                  <a:t>Это P можно найти как простым перебором за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𝑂</m:t>
                    </m:r>
                    <m:r>
                      <a:rPr lang="ru-RU" sz="2500" i="1" dirty="0" smtClean="0">
                        <a:latin typeface="Cambria Math"/>
                      </a:rPr>
                      <m:t>(√</m:t>
                    </m:r>
                    <m:r>
                      <a:rPr lang="ru-RU" sz="2500" i="1" dirty="0" smtClean="0">
                        <a:latin typeface="Cambria Math"/>
                      </a:rPr>
                      <m:t>𝐿</m:t>
                    </m:r>
                    <m:r>
                      <a:rPr lang="ru-RU" sz="25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ru-RU" sz="2500" dirty="0">
                    <a:latin typeface="Calibri" pitchFamily="32" charset="0"/>
                  </a:rPr>
                  <a:t>, так и двоичным поиском за логарифм. Зная P, можем простыми вычислениями найти номер </a:t>
                </a:r>
                <a:r>
                  <a:rPr lang="ru-RU" sz="2500" dirty="0" smtClean="0">
                    <a:latin typeface="Calibri" pitchFamily="32" charset="0"/>
                  </a:rPr>
                  <a:t>первого прорвавшегося</a:t>
                </a:r>
                <a:r>
                  <a:rPr lang="ru-RU" sz="2500" dirty="0">
                    <a:latin typeface="Calibri" pitchFamily="32" charset="0"/>
                  </a:rPr>
                  <a:t>.</a:t>
                </a:r>
              </a:p>
            </p:txBody>
          </p:sp>
        </mc:Choice>
        <mc:Fallback>
          <p:sp>
            <p:nvSpPr>
              <p:cNvPr id="13439" name="Text 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600" y="4063880"/>
                <a:ext cx="8447040" cy="2446816"/>
              </a:xfrm>
              <a:prstGeom prst="rect">
                <a:avLst/>
              </a:prstGeom>
              <a:blipFill rotWithShape="1">
                <a:blip r:embed="rId5"/>
                <a:stretch>
                  <a:fillRect l="-1299" t="-2244" r="-1804" b="-214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663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Text Box 1"/>
              <p:cNvSpPr txBox="1">
                <a:spLocks noChangeArrowheads="1"/>
              </p:cNvSpPr>
              <p:nvPr/>
            </p:nvSpPr>
            <p:spPr bwMode="auto">
              <a:xfrm>
                <a:off x="339458" y="548680"/>
                <a:ext cx="8447040" cy="5949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>
                  <a:lnSpc>
                    <a:spcPct val="102000"/>
                  </a:lnSpc>
                </a:pPr>
                <a:r>
                  <a:rPr lang="ru-RU" sz="3300" dirty="0" smtClean="0">
                    <a:latin typeface="Calibri" pitchFamily="32" charset="0"/>
                  </a:rPr>
                  <a:t>Теперь вернёмся к исходной задаче, в которой у нас две башни.</a:t>
                </a:r>
              </a:p>
              <a:p>
                <a:pPr>
                  <a:lnSpc>
                    <a:spcPct val="102000"/>
                  </a:lnSpc>
                </a:pPr>
                <a:r>
                  <a:rPr lang="ru-RU" sz="3300" dirty="0">
                    <a:latin typeface="Calibri" pitchFamily="32" charset="0"/>
                  </a:rPr>
                  <a:t>Проблема в том, что к моменту подхода к первой башне армия имеет более сложный вид, чем изначально, и описывается не только числом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ru-RU" sz="3300" dirty="0">
                    <a:latin typeface="Calibri" pitchFamily="32" charset="0"/>
                  </a:rPr>
                  <a:t>, но и ещё тремя числами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3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3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300" dirty="0">
                    <a:latin typeface="Calibri" pitchFamily="3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3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3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300" dirty="0">
                    <a:latin typeface="Calibri" pitchFamily="3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30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3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300" dirty="0">
                    <a:latin typeface="Calibri" pitchFamily="32" charset="0"/>
                  </a:rPr>
                  <a:t>: количеством жизней у самого правого монстра, количеством жизней у следующей группы монстров и количеством монстров с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3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3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300" dirty="0">
                    <a:latin typeface="Calibri" pitchFamily="32" charset="0"/>
                  </a:rPr>
                  <a:t> жизнями.</a:t>
                </a:r>
              </a:p>
            </p:txBody>
          </p:sp>
        </mc:Choice>
        <mc:Fallback xmlns="">
          <p:sp>
            <p:nvSpPr>
              <p:cNvPr id="1433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458" y="548680"/>
                <a:ext cx="8447040" cy="5949269"/>
              </a:xfrm>
              <a:prstGeom prst="rect">
                <a:avLst/>
              </a:prstGeom>
              <a:blipFill rotWithShape="1">
                <a:blip r:embed="rId3"/>
                <a:stretch>
                  <a:fillRect l="-2022" t="-1537" r="-20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534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8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endParaRPr lang="ru-RU" sz="900"/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sz="90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" y="923137"/>
            <a:ext cx="8916480" cy="479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7278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6000" dirty="0" smtClean="0">
                <a:latin typeface="+mj-lt"/>
              </a:rPr>
              <a:t>Три строки</a:t>
            </a:r>
            <a:endParaRPr lang="ru-RU" sz="6000" dirty="0"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715960"/>
            <a:ext cx="8979840" cy="1025408"/>
          </a:xfrm>
          <a:prstGeom prst="rect">
            <a:avLst/>
          </a:prstGeom>
          <a:ln/>
        </p:spPr>
        <p:txBody>
          <a:bodyPr vert="horz" lIns="91440" tIns="20802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>
                <a:latin typeface="+mj-lt"/>
              </a:rPr>
              <a:t>Автор </a:t>
            </a:r>
            <a:r>
              <a:rPr lang="ru-RU" dirty="0" smtClean="0">
                <a:latin typeface="+mj-lt"/>
              </a:rPr>
              <a:t>задачи и разработчик: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Глеб Евстропов, МГУ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240347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7" name="Text Box 1"/>
              <p:cNvSpPr txBox="1">
                <a:spLocks noChangeArrowheads="1"/>
              </p:cNvSpPr>
              <p:nvPr/>
            </p:nvSpPr>
            <p:spPr bwMode="auto">
              <a:xfrm>
                <a:off x="0" y="908720"/>
                <a:ext cx="9144000" cy="31370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9622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r>
                  <a:rPr lang="ru-RU" sz="2400" dirty="0" smtClean="0">
                    <a:latin typeface="+mn-lt"/>
                    <a:cs typeface="Arial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А</m:t>
                    </m:r>
                  </m:oMath>
                </a14:m>
                <a:r>
                  <a:rPr lang="ru-RU" sz="2400" dirty="0">
                    <a:latin typeface="+mn-lt"/>
                    <a:cs typeface="Arial" pitchFamily="34" charset="0"/>
                  </a:rPr>
                  <a:t> - некоторая строка, будем обозначать</a:t>
                </a:r>
                <a:r>
                  <a:rPr lang="ru-RU" sz="2400" dirty="0" smtClean="0">
                    <a:latin typeface="+mn-lt"/>
                    <a:cs typeface="Arial" pitchFamily="34" charset="0"/>
                  </a:rPr>
                  <a:t>:</a:t>
                </a:r>
                <a:endParaRPr lang="en-US" sz="2400" dirty="0" smtClean="0">
                  <a:latin typeface="+mn-lt"/>
                  <a:cs typeface="Arial" pitchFamily="34" charset="0"/>
                </a:endParaRPr>
              </a:p>
              <a:p>
                <a:pPr marL="285750" indent="-285750">
                  <a:lnSpc>
                    <a:spcPct val="14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|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|</m:t>
                    </m:r>
                  </m:oMath>
                </a14:m>
                <a:r>
                  <a:rPr lang="ru-RU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ru-RU" sz="2400" dirty="0">
                    <a:latin typeface="+mn-lt"/>
                    <a:cs typeface="Arial" pitchFamily="34" charset="0"/>
                  </a:rPr>
                  <a:t>- </a:t>
                </a:r>
                <a:r>
                  <a:rPr lang="ru-RU" sz="2400" dirty="0" smtClean="0">
                    <a:latin typeface="+mn-lt"/>
                    <a:cs typeface="Arial" pitchFamily="34" charset="0"/>
                  </a:rPr>
                  <a:t>длина </a:t>
                </a:r>
                <a:r>
                  <a:rPr lang="ru-RU" sz="2400" dirty="0">
                    <a:latin typeface="+mn-lt"/>
                    <a:cs typeface="Arial" pitchFamily="34" charset="0"/>
                  </a:rPr>
                  <a:t>строки.</a:t>
                </a:r>
                <a:endParaRPr lang="en-US" sz="2400" dirty="0" smtClean="0">
                  <a:latin typeface="+mn-lt"/>
                  <a:cs typeface="Arial" pitchFamily="34" charset="0"/>
                </a:endParaRPr>
              </a:p>
              <a:p>
                <a:pPr marL="285750" indent="-285750">
                  <a:lnSpc>
                    <a:spcPct val="14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𝑗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] </m:t>
                    </m:r>
                  </m:oMath>
                </a14:m>
                <a:r>
                  <a:rPr lang="ru-RU" sz="2400" dirty="0">
                    <a:latin typeface="+mn-lt"/>
                    <a:cs typeface="Arial" pitchFamily="34" charset="0"/>
                  </a:rPr>
                  <a:t>- подстрока с i-ого по j-ый символ включительно. </a:t>
                </a:r>
                <a:endParaRPr lang="en-US" sz="2400" dirty="0" smtClean="0">
                  <a:latin typeface="+mn-lt"/>
                  <a:cs typeface="Arial" pitchFamily="34" charset="0"/>
                </a:endParaRPr>
              </a:p>
              <a:p>
                <a:pPr marL="285750" indent="-285750">
                  <a:lnSpc>
                    <a:spcPct val="14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𝑃𝑟𝑒𝑓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[1, 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ru-RU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–</a:t>
                </a:r>
                <a:r>
                  <a:rPr lang="ru-RU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ru-RU" sz="2400" dirty="0">
                    <a:latin typeface="+mn-lt"/>
                    <a:cs typeface="Arial" pitchFamily="34" charset="0"/>
                  </a:rPr>
                  <a:t>i-ый префикс строки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ru-RU" sz="2400" dirty="0" smtClean="0">
                    <a:latin typeface="+mn-lt"/>
                    <a:cs typeface="Arial" pitchFamily="34" charset="0"/>
                  </a:rPr>
                  <a:t>.</a:t>
                </a:r>
                <a:endParaRPr lang="en-US" sz="2400" dirty="0" smtClean="0">
                  <a:latin typeface="+mn-lt"/>
                  <a:cs typeface="Arial" pitchFamily="34" charset="0"/>
                </a:endParaRPr>
              </a:p>
              <a:p>
                <a:pPr marL="285750" indent="-285750">
                  <a:lnSpc>
                    <a:spcPct val="140000"/>
                  </a:lnSpc>
                  <a:buFont typeface="Arial" pitchFamily="34" charset="0"/>
                  <a:buChar char="•"/>
                </a:pPr>
                <a:r>
                  <a:rPr lang="ru-RU" sz="2400" dirty="0" smtClean="0">
                    <a:latin typeface="+mn-lt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𝑆𝑢𝑓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, |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|]</m:t>
                    </m:r>
                  </m:oMath>
                </a14:m>
                <a:r>
                  <a:rPr lang="ru-RU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–</a:t>
                </a:r>
                <a:r>
                  <a:rPr lang="ru-RU" sz="2400" dirty="0" smtClean="0">
                    <a:latin typeface="+mn-lt"/>
                    <a:cs typeface="Arial" pitchFamily="34" charset="0"/>
                  </a:rPr>
                  <a:t> i-ый суффикс </a:t>
                </a:r>
                <a:r>
                  <a:rPr lang="ru-RU" sz="2400" dirty="0">
                    <a:latin typeface="+mn-lt"/>
                    <a:cs typeface="Arial" pitchFamily="34" charset="0"/>
                  </a:rPr>
                  <a:t>строки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n-US" sz="2400" i="1" dirty="0" smtClean="0">
                  <a:latin typeface="Cambria Math"/>
                  <a:cs typeface="Arial" pitchFamily="34" charset="0"/>
                </a:endParaRPr>
              </a:p>
              <a:p>
                <a:pPr marL="285750" indent="-285750">
                  <a:lnSpc>
                    <a:spcPct val="14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𝐿𝐶𝑆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ru-RU" sz="2400" i="1" dirty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ru-RU" sz="2400" dirty="0">
                    <a:latin typeface="+mn-lt"/>
                    <a:cs typeface="Arial" pitchFamily="34" charset="0"/>
                  </a:rPr>
                  <a:t>- длина наибольшей общей подстроки строк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ru-RU" sz="2400" dirty="0">
                    <a:latin typeface="+mn-lt"/>
                    <a:cs typeface="Arial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+mn-lt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09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720"/>
                <a:ext cx="9144000" cy="3137028"/>
              </a:xfrm>
              <a:prstGeom prst="rect">
                <a:avLst/>
              </a:prstGeom>
              <a:blipFill rotWithShape="1">
                <a:blip r:embed="rId3"/>
                <a:stretch>
                  <a:fillRect l="-1133" t="-7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5748"/>
            <a:ext cx="5933334" cy="281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0877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000" dirty="0" smtClean="0">
                <a:latin typeface="+mj-lt"/>
              </a:rPr>
              <a:t>Обозначения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00204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21" name="Text Box 1"/>
              <p:cNvSpPr txBox="1">
                <a:spLocks noChangeArrowheads="1"/>
              </p:cNvSpPr>
              <p:nvPr/>
            </p:nvSpPr>
            <p:spPr bwMode="auto">
              <a:xfrm>
                <a:off x="107504" y="908720"/>
                <a:ext cx="8993708" cy="2250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9622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pPr algn="just">
                  <a:lnSpc>
                    <a:spcPct val="140000"/>
                  </a:lnSpc>
                </a:pPr>
                <a:r>
                  <a:rPr lang="ru-RU" sz="2400" dirty="0" smtClean="0">
                    <a:latin typeface="+mn-lt"/>
                  </a:rPr>
                  <a:t>Даны </a:t>
                </a:r>
                <a:r>
                  <a:rPr lang="ru-RU" sz="2400" dirty="0">
                    <a:latin typeface="+mn-lt"/>
                  </a:rPr>
                  <a:t>три строки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𝐴</m:t>
                    </m:r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𝐵</m:t>
                    </m:r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𝐶</m:t>
                    </m:r>
                  </m:oMath>
                </a14:m>
                <a:r>
                  <a:rPr lang="ru-RU" sz="2400" dirty="0">
                    <a:latin typeface="+mn-lt"/>
                  </a:rPr>
                  <a:t>. Требуется выбрать строки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𝐴</m:t>
                    </m:r>
                    <m:r>
                      <a:rPr lang="ru-RU" sz="2400" i="1" dirty="0" smtClean="0">
                        <a:latin typeface="+mn-lt"/>
                      </a:rPr>
                      <m:t>′</m:t>
                    </m:r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𝐵</m:t>
                    </m:r>
                    <m:r>
                      <a:rPr lang="ru-RU" sz="2400" i="1" dirty="0" smtClean="0">
                        <a:latin typeface="+mn-lt"/>
                      </a:rPr>
                      <m:t>′</m:t>
                    </m:r>
                  </m:oMath>
                </a14:m>
                <a:r>
                  <a:rPr lang="ru-RU" sz="2400" dirty="0">
                    <a:latin typeface="+mn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𝐶</m:t>
                    </m:r>
                    <m:r>
                      <a:rPr lang="ru-RU" sz="2400" i="1" dirty="0" smtClean="0">
                        <a:latin typeface="+mn-lt"/>
                      </a:rPr>
                      <m:t>′</m:t>
                    </m:r>
                  </m:oMath>
                </a14:m>
                <a:r>
                  <a:rPr lang="ru-RU" sz="2400" dirty="0">
                    <a:latin typeface="+mn-lt"/>
                  </a:rPr>
                  <a:t> (возможно пустые, возможно совпадающие), так чтобы строка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А</m:t>
                    </m:r>
                  </m:oMath>
                </a14:m>
                <a:r>
                  <a:rPr lang="ru-RU" sz="2400" dirty="0">
                    <a:latin typeface="+mn-lt"/>
                  </a:rPr>
                  <a:t> удовлетворяла шаблону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∗</m:t>
                    </m:r>
                    <m:r>
                      <a:rPr lang="ru-RU" sz="2400" i="1" dirty="0" smtClean="0">
                        <a:latin typeface="+mn-lt"/>
                      </a:rPr>
                      <m:t>𝐴</m:t>
                    </m:r>
                    <m:r>
                      <a:rPr lang="ru-RU" sz="2400" i="1" dirty="0" smtClean="0">
                        <a:latin typeface="+mn-lt"/>
                      </a:rPr>
                      <m:t>′∗</m:t>
                    </m:r>
                    <m:r>
                      <a:rPr lang="ru-RU" sz="2400" i="1" dirty="0" smtClean="0">
                        <a:latin typeface="+mn-lt"/>
                      </a:rPr>
                      <m:t>𝐵</m:t>
                    </m:r>
                    <m:r>
                      <a:rPr lang="ru-RU" sz="2400" i="1" dirty="0" smtClean="0">
                        <a:latin typeface="+mn-lt"/>
                      </a:rPr>
                      <m:t>′∗</m:t>
                    </m:r>
                  </m:oMath>
                </a14:m>
                <a:r>
                  <a:rPr lang="ru-RU" sz="2400" dirty="0">
                    <a:latin typeface="+mn-lt"/>
                  </a:rPr>
                  <a:t>, строка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𝐵</m:t>
                    </m:r>
                  </m:oMath>
                </a14:m>
                <a:r>
                  <a:rPr lang="ru-RU" sz="2400" dirty="0" smtClean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удовлетворяла шаблону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∗</m:t>
                    </m:r>
                    <m:r>
                      <a:rPr lang="ru-RU" sz="2400" i="1" dirty="0" smtClean="0">
                        <a:latin typeface="+mn-lt"/>
                      </a:rPr>
                      <m:t>𝐶</m:t>
                    </m:r>
                    <m:r>
                      <a:rPr lang="ru-RU" sz="2400" i="1" dirty="0" smtClean="0">
                        <a:latin typeface="+mn-lt"/>
                      </a:rPr>
                      <m:t>′∗</m:t>
                    </m:r>
                    <m:r>
                      <a:rPr lang="ru-RU" sz="2400" i="1" dirty="0" smtClean="0">
                        <a:latin typeface="+mn-lt"/>
                      </a:rPr>
                      <m:t>𝐴</m:t>
                    </m:r>
                    <m:r>
                      <a:rPr lang="ru-RU" sz="2400" i="1" dirty="0" smtClean="0">
                        <a:latin typeface="+mn-lt"/>
                      </a:rPr>
                      <m:t>′∗</m:t>
                    </m:r>
                  </m:oMath>
                </a14:m>
                <a:r>
                  <a:rPr lang="ru-RU" sz="2400" dirty="0">
                    <a:latin typeface="+mn-lt"/>
                  </a:rPr>
                  <a:t>, строка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𝐶</m:t>
                    </m:r>
                  </m:oMath>
                </a14:m>
                <a:r>
                  <a:rPr lang="ru-RU" sz="2400" dirty="0">
                    <a:latin typeface="+mn-lt"/>
                  </a:rPr>
                  <a:t> удовлетворяла шаблону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∗</m:t>
                    </m:r>
                    <m:r>
                      <a:rPr lang="ru-RU" sz="2400" i="1" dirty="0" smtClean="0">
                        <a:latin typeface="+mn-lt"/>
                      </a:rPr>
                      <m:t>𝐵</m:t>
                    </m:r>
                    <m:r>
                      <a:rPr lang="ru-RU" sz="2400" i="1" dirty="0" smtClean="0">
                        <a:latin typeface="+mn-lt"/>
                      </a:rPr>
                      <m:t>′∗</m:t>
                    </m:r>
                    <m:r>
                      <a:rPr lang="ru-RU" sz="2400" i="1" dirty="0" smtClean="0">
                        <a:latin typeface="+mn-lt"/>
                      </a:rPr>
                      <m:t>𝐶</m:t>
                    </m:r>
                    <m:r>
                      <a:rPr lang="ru-RU" sz="2400" i="1" dirty="0" smtClean="0">
                        <a:latin typeface="+mn-lt"/>
                      </a:rPr>
                      <m:t>′∗</m:t>
                    </m:r>
                  </m:oMath>
                </a14:m>
                <a:r>
                  <a:rPr lang="ru-RU" sz="2400" dirty="0" smtClean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и величина</a:t>
                </a:r>
                <a:r>
                  <a:rPr lang="ru-RU" sz="24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+mn-lt"/>
                      </a:rPr>
                      <m:t>|</m:t>
                    </m:r>
                    <m:r>
                      <a:rPr lang="ru-RU" sz="2400" b="1" i="1" dirty="0" smtClean="0">
                        <a:latin typeface="+mn-lt"/>
                      </a:rPr>
                      <m:t>𝑨</m:t>
                    </m:r>
                    <m:r>
                      <a:rPr lang="ru-RU" sz="2400" b="1" i="1" dirty="0" smtClean="0">
                        <a:latin typeface="+mn-lt"/>
                      </a:rPr>
                      <m:t>′| + |</m:t>
                    </m:r>
                    <m:r>
                      <a:rPr lang="ru-RU" sz="2400" b="1" i="1" dirty="0" smtClean="0">
                        <a:latin typeface="+mn-lt"/>
                      </a:rPr>
                      <m:t>𝑩</m:t>
                    </m:r>
                    <m:r>
                      <a:rPr lang="ru-RU" sz="2400" b="1" i="1" dirty="0" smtClean="0">
                        <a:latin typeface="+mn-lt"/>
                      </a:rPr>
                      <m:t>′| + |</m:t>
                    </m:r>
                    <m:r>
                      <a:rPr lang="ru-RU" sz="2400" b="1" i="1" dirty="0" smtClean="0">
                        <a:latin typeface="+mn-lt"/>
                      </a:rPr>
                      <m:t>𝑪</m:t>
                    </m:r>
                    <m:r>
                      <a:rPr lang="ru-RU" sz="2400" b="1" i="1" dirty="0" smtClean="0">
                        <a:latin typeface="+mn-lt"/>
                      </a:rPr>
                      <m:t>′| </m:t>
                    </m:r>
                  </m:oMath>
                </a14:m>
                <a:r>
                  <a:rPr lang="ru-RU" sz="2400" b="1" dirty="0">
                    <a:latin typeface="+mn-lt"/>
                  </a:rPr>
                  <a:t>максимальна.</a:t>
                </a:r>
              </a:p>
            </p:txBody>
          </p:sp>
        </mc:Choice>
        <mc:Fallback>
          <p:sp>
            <p:nvSpPr>
              <p:cNvPr id="5121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08720"/>
                <a:ext cx="8993708" cy="2250957"/>
              </a:xfrm>
              <a:prstGeom prst="rect">
                <a:avLst/>
              </a:prstGeom>
              <a:blipFill rotWithShape="1">
                <a:blip r:embed="rId3"/>
                <a:stretch>
                  <a:fillRect l="-1153" r="-1153" b="-230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92" y="3433502"/>
            <a:ext cx="6170196" cy="323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0877" rIns="81639" bIns="4082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98000"/>
              </a:lnSpc>
            </a:pPr>
            <a:r>
              <a:rPr lang="ru-RU" sz="4000" dirty="0" smtClean="0">
                <a:latin typeface="+mj-lt"/>
              </a:rPr>
              <a:t>Формулировка задачи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44956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8053946" cy="359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46" name="Text Box 2"/>
              <p:cNvSpPr txBox="1">
                <a:spLocks noChangeArrowheads="1"/>
              </p:cNvSpPr>
              <p:nvPr/>
            </p:nvSpPr>
            <p:spPr bwMode="auto">
              <a:xfrm>
                <a:off x="0" y="908720"/>
                <a:ext cx="9144000" cy="3096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pPr marL="342900" indent="-342900"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Будем </a:t>
                </a:r>
                <a:r>
                  <a:rPr lang="ru-RU" sz="2300" dirty="0">
                    <a:latin typeface="+mn-lt"/>
                  </a:rPr>
                  <a:t>вычислять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𝐿𝐶𝑆</m:t>
                    </m:r>
                    <m:r>
                      <a:rPr lang="ru-RU" sz="2300" i="1" dirty="0" smtClean="0">
                        <a:latin typeface="Cambria Math"/>
                      </a:rPr>
                      <m:t>(</m:t>
                    </m:r>
                    <m:r>
                      <a:rPr lang="ru-RU" sz="2300" i="1" dirty="0" smtClean="0">
                        <a:latin typeface="Cambria Math"/>
                      </a:rPr>
                      <m:t>𝐴</m:t>
                    </m:r>
                    <m:r>
                      <a:rPr lang="ru-RU" sz="2300" i="1" dirty="0" smtClean="0">
                        <a:latin typeface="Cambria Math"/>
                      </a:rPr>
                      <m:t>, </m:t>
                    </m:r>
                    <m:r>
                      <a:rPr lang="ru-RU" sz="2300" i="1" dirty="0" smtClean="0">
                        <a:latin typeface="Cambria Math"/>
                      </a:rPr>
                      <m:t>𝐵</m:t>
                    </m:r>
                    <m:r>
                      <a:rPr lang="ru-RU" sz="23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sz="2300" dirty="0" smtClean="0">
                    <a:latin typeface="+mn-lt"/>
                  </a:rPr>
                  <a:t>за </a:t>
                </a:r>
                <a:r>
                  <a:rPr lang="ru-RU" sz="2300" dirty="0">
                    <a:latin typeface="+mn-lt"/>
                  </a:rPr>
                  <a:t>сложность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ru-RU" sz="23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3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300" i="1" dirty="0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ru-RU" sz="2300" b="0" i="1" dirty="0" smtClean="0"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3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300" i="1" dirty="0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en-US" sz="2300" dirty="0" smtClean="0">
                  <a:latin typeface="+mn-lt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Переберем </a:t>
                </a:r>
                <a:r>
                  <a:rPr lang="ru-RU" sz="2300" dirty="0">
                    <a:latin typeface="+mn-lt"/>
                  </a:rPr>
                  <a:t>три границы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𝑖</m:t>
                    </m:r>
                    <m:r>
                      <a:rPr lang="ru-RU" sz="2300" i="1" dirty="0" smtClean="0">
                        <a:latin typeface="Cambria Math"/>
                      </a:rPr>
                      <m:t>, </m:t>
                    </m:r>
                    <m:r>
                      <a:rPr lang="ru-RU" sz="2300" i="1" dirty="0" smtClean="0">
                        <a:latin typeface="Cambria Math"/>
                      </a:rPr>
                      <m:t>𝑗</m:t>
                    </m:r>
                    <m:r>
                      <a:rPr lang="ru-RU" sz="2300" i="1" dirty="0" smtClean="0">
                        <a:latin typeface="Cambria Math"/>
                      </a:rPr>
                      <m:t>, </m:t>
                    </m:r>
                    <m:r>
                      <a:rPr lang="ru-RU" sz="230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2300" b="0" dirty="0" smtClean="0">
                  <a:latin typeface="+mn-lt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Для </a:t>
                </a:r>
                <a:r>
                  <a:rPr lang="ru-RU" sz="2300" dirty="0">
                    <a:latin typeface="+mn-lt"/>
                  </a:rPr>
                  <a:t>фиксированных i, j, </a:t>
                </a:r>
                <a:r>
                  <a:rPr lang="ru-RU" sz="2300" dirty="0" smtClean="0">
                    <a:latin typeface="+mn-lt"/>
                  </a:rPr>
                  <a:t>k</a:t>
                </a:r>
                <a:r>
                  <a:rPr lang="en-US" sz="2300" dirty="0">
                    <a:latin typeface="+mn-lt"/>
                  </a:rPr>
                  <a:t> </a:t>
                </a:r>
                <a:r>
                  <a:rPr lang="ru-RU" sz="2300" dirty="0" smtClean="0">
                    <a:latin typeface="+mn-lt"/>
                  </a:rPr>
                  <a:t>кандидатом на ответ является значение</a:t>
                </a:r>
                <a:endParaRPr lang="en-US" sz="2300" dirty="0">
                  <a:latin typeface="+mn-lt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i="1" dirty="0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ru-RU" sz="23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300" i="1" dirty="0">
                              <a:latin typeface="Cambria Math"/>
                            </a:rPr>
                            <m:t>𝑃𝑟𝑒𝑓</m:t>
                          </m:r>
                          <m:d>
                            <m:dPr>
                              <m:ctrlPr>
                                <a:rPr lang="ru-RU" sz="23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300" i="1" dirty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ru-RU" sz="2300" i="1" dirty="0">
                              <a:latin typeface="Cambria Math"/>
                            </a:rPr>
                            <m:t>, </m:t>
                          </m:r>
                          <m:r>
                            <a:rPr lang="ru-RU" sz="2300" i="1" dirty="0">
                              <a:latin typeface="Cambria Math"/>
                            </a:rPr>
                            <m:t>𝑆𝑢𝑓</m:t>
                          </m:r>
                          <m:d>
                            <m:dPr>
                              <m:ctrlPr>
                                <a:rPr lang="ru-RU" sz="23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300" i="1" dirty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 + 1</m:t>
                              </m:r>
                            </m:e>
                          </m:d>
                        </m:e>
                      </m:d>
                      <m:r>
                        <a:rPr lang="ru-RU" sz="2300" i="1" dirty="0">
                          <a:latin typeface="Cambria Math"/>
                        </a:rPr>
                        <m:t>+ </m:t>
                      </m:r>
                      <m:r>
                        <a:rPr lang="ru-RU" sz="2300" i="1" dirty="0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ru-RU" sz="23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300" i="1" dirty="0">
                              <a:latin typeface="Cambria Math"/>
                            </a:rPr>
                            <m:t>𝑃𝑟𝑒𝑓</m:t>
                          </m:r>
                          <m:d>
                            <m:dPr>
                              <m:ctrlPr>
                                <a:rPr lang="ru-RU" sz="23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300" i="1" dirty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ru-RU" sz="2300" i="1" dirty="0">
                              <a:latin typeface="Cambria Math"/>
                            </a:rPr>
                            <m:t>, </m:t>
                          </m:r>
                          <m:r>
                            <a:rPr lang="ru-RU" sz="2300" i="1" dirty="0">
                              <a:latin typeface="Cambria Math"/>
                            </a:rPr>
                            <m:t>𝑆𝑢𝑓</m:t>
                          </m:r>
                          <m:d>
                            <m:dPr>
                              <m:ctrlPr>
                                <a:rPr lang="ru-RU" sz="23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300" i="1" dirty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 + 1</m:t>
                              </m:r>
                            </m:e>
                          </m:d>
                        </m:e>
                      </m:d>
                      <m:r>
                        <a:rPr lang="ru-RU" sz="2300" i="1" dirty="0">
                          <a:latin typeface="Cambria Math"/>
                        </a:rPr>
                        <m:t>+ </m:t>
                      </m:r>
                      <m:r>
                        <a:rPr lang="ru-RU" sz="2300" i="1" dirty="0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ru-RU" sz="23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300" i="1" dirty="0">
                              <a:latin typeface="Cambria Math"/>
                            </a:rPr>
                            <m:t>𝑃𝑟𝑒𝑓</m:t>
                          </m:r>
                          <m:d>
                            <m:dPr>
                              <m:ctrlPr>
                                <a:rPr lang="ru-RU" sz="23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300" i="1" dirty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ru-RU" sz="2300" i="1" dirty="0">
                              <a:latin typeface="Cambria Math"/>
                            </a:rPr>
                            <m:t>, </m:t>
                          </m:r>
                          <m:r>
                            <a:rPr lang="ru-RU" sz="2300" i="1" dirty="0">
                              <a:latin typeface="Cambria Math"/>
                            </a:rPr>
                            <m:t>𝑆𝑢𝑓</m:t>
                          </m:r>
                          <m:d>
                            <m:dPr>
                              <m:ctrlPr>
                                <a:rPr lang="ru-RU" sz="23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300" i="1" dirty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sz="2300" i="1" dirty="0">
                                  <a:latin typeface="Cambria Math"/>
                                </a:rPr>
                                <m:t> + 1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300" i="1" dirty="0" smtClean="0">
                  <a:latin typeface="+mn-lt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Если написать аккуратно</a:t>
                </a:r>
                <a:r>
                  <a:rPr lang="en-US" sz="2300" dirty="0" smtClean="0">
                    <a:latin typeface="+mn-lt"/>
                  </a:rPr>
                  <a:t>, </a:t>
                </a:r>
                <a:r>
                  <a:rPr lang="ru-RU" sz="2300" dirty="0" smtClean="0">
                    <a:latin typeface="+mn-lt"/>
                  </a:rPr>
                  <a:t>то можно получить 30 баллов!</a:t>
                </a:r>
                <a:endParaRPr lang="en-US" sz="2300" dirty="0" smtClean="0">
                  <a:latin typeface="+mn-lt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300" i="1" dirty="0">
                  <a:latin typeface="+mn-lt"/>
                </a:endParaRPr>
              </a:p>
            </p:txBody>
          </p:sp>
        </mc:Choice>
        <mc:Fallback>
          <p:sp>
            <p:nvSpPr>
              <p:cNvPr id="614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720"/>
                <a:ext cx="9144000" cy="3096344"/>
              </a:xfrm>
              <a:prstGeom prst="rect">
                <a:avLst/>
              </a:prstGeom>
              <a:blipFill rotWithShape="1">
                <a:blip r:embed="rId4"/>
                <a:stretch>
                  <a:fillRect l="-867" t="-9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05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50877" rIns="81639" bIns="4082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algn="ctr">
                  <a:lnSpc>
                    <a:spcPct val="98000"/>
                  </a:lnSpc>
                </a:pPr>
                <a:r>
                  <a:rPr lang="ru-RU" sz="4000" dirty="0" smtClean="0">
                    <a:latin typeface="+mj-lt"/>
                  </a:rPr>
                  <a:t>Решение за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𝑂</m:t>
                    </m:r>
                    <m:r>
                      <a:rPr lang="en-US" sz="4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)</m:t>
                    </m:r>
                  </m:oMath>
                </a14:m>
                <a:endParaRPr lang="ru-RU" sz="40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052736"/>
              </a:xfrm>
              <a:prstGeom prst="rect">
                <a:avLst/>
              </a:prstGeom>
              <a:blipFill rotWithShape="1">
                <a:blip r:embed="rId5"/>
                <a:stretch>
                  <a:fillRect b="-86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8989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70" name="Text Box 2"/>
              <p:cNvSpPr txBox="1">
                <a:spLocks noChangeArrowheads="1"/>
              </p:cNvSpPr>
              <p:nvPr/>
            </p:nvSpPr>
            <p:spPr bwMode="auto">
              <a:xfrm>
                <a:off x="80882" y="1014974"/>
                <a:ext cx="8982236" cy="5625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0021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pPr marL="457200" indent="-457200" algn="just">
                  <a:lnSpc>
                    <a:spcPct val="150000"/>
                  </a:lnSpc>
                  <a:spcBef>
                    <a:spcPts val="6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𝐿𝐶𝑆</m:t>
                    </m:r>
                  </m:oMath>
                </a14:m>
                <a:r>
                  <a:rPr lang="ru-RU" sz="2400" dirty="0" smtClean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всегда вычисляется от </a:t>
                </a:r>
                <a:r>
                  <a:rPr lang="ru-RU" sz="2400" dirty="0" smtClean="0">
                    <a:latin typeface="+mn-lt"/>
                  </a:rPr>
                  <a:t>какой-то </a:t>
                </a:r>
                <a:r>
                  <a:rPr lang="ru-RU" sz="2400" dirty="0">
                    <a:latin typeface="+mn-lt"/>
                  </a:rPr>
                  <a:t>пары </a:t>
                </a:r>
                <a:r>
                  <a:rPr lang="ru-RU" sz="2400" dirty="0" smtClean="0">
                    <a:latin typeface="+mn-lt"/>
                  </a:rPr>
                  <a:t>префикс-суффикс</a:t>
                </a:r>
                <a:endParaRPr lang="ru-RU" sz="2400" dirty="0">
                  <a:latin typeface="+mn-lt"/>
                </a:endParaRPr>
              </a:p>
              <a:p>
                <a:pPr marL="457200" indent="-457200">
                  <a:lnSpc>
                    <a:spcPct val="150000"/>
                  </a:lnSpc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ru-RU" sz="2400" dirty="0" smtClean="0">
                    <a:latin typeface="+mn-lt"/>
                  </a:rPr>
                  <a:t>Вычисление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𝐿𝐶𝑆</m:t>
                    </m:r>
                  </m:oMath>
                </a14:m>
                <a:r>
                  <a:rPr lang="ru-RU" sz="2400" dirty="0">
                    <a:latin typeface="+mn-lt"/>
                  </a:rPr>
                  <a:t> вызывается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𝑂</m:t>
                    </m:r>
                    <m:r>
                      <a:rPr lang="ru-RU" sz="2400" i="1" dirty="0" smtClean="0">
                        <a:latin typeface="+mn-lt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+mn-lt"/>
                          </a:rPr>
                        </m:ctrlPr>
                      </m:sSupPr>
                      <m:e>
                        <m:r>
                          <a:rPr lang="ru-RU" sz="2400" i="1" dirty="0" smtClean="0">
                            <a:latin typeface="+mn-lt"/>
                          </a:rPr>
                          <m:t>𝑁</m:t>
                        </m:r>
                      </m:e>
                      <m:sup>
                        <m:r>
                          <a:rPr lang="ru-RU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 dirty="0" smtClean="0">
                        <a:latin typeface="+mn-lt"/>
                      </a:rPr>
                      <m:t>)</m:t>
                    </m:r>
                  </m:oMath>
                </a14:m>
                <a:r>
                  <a:rPr lang="ru-RU" sz="2400" dirty="0">
                    <a:latin typeface="+mn-lt"/>
                  </a:rPr>
                  <a:t> раз, </a:t>
                </a:r>
                <a:r>
                  <a:rPr lang="ru-RU" sz="2400" dirty="0" smtClean="0">
                    <a:latin typeface="+mn-lt"/>
                  </a:rPr>
                  <a:t>но количество различных </a:t>
                </a:r>
                <a:r>
                  <a:rPr lang="ru-RU" sz="2400" dirty="0">
                    <a:latin typeface="+mn-lt"/>
                  </a:rPr>
                  <a:t>пар </a:t>
                </a:r>
                <a:r>
                  <a:rPr lang="ru-RU" sz="2400" dirty="0" smtClean="0">
                    <a:latin typeface="+mn-lt"/>
                  </a:rPr>
                  <a:t>префикс-суффикс есть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𝑂</m:t>
                    </m:r>
                    <m:r>
                      <a:rPr lang="ru-RU" sz="2400" i="1" dirty="0" smtClean="0">
                        <a:latin typeface="+mn-lt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+mn-lt"/>
                          </a:rPr>
                        </m:ctrlPr>
                      </m:sSupPr>
                      <m:e>
                        <m:r>
                          <a:rPr lang="ru-RU" sz="2400" i="1" dirty="0" smtClean="0">
                            <a:latin typeface="+mn-lt"/>
                          </a:rPr>
                          <m:t>𝑁</m:t>
                        </m:r>
                      </m:e>
                      <m:sup>
                        <m:r>
                          <a:rPr lang="en-US" sz="2400" b="0" i="1" dirty="0" smtClean="0">
                            <a:latin typeface="+mn-lt"/>
                          </a:rPr>
                          <m:t>2</m:t>
                        </m:r>
                      </m:sup>
                    </m:sSup>
                    <m:r>
                      <a:rPr lang="ru-RU" sz="2400" i="1" dirty="0" smtClean="0">
                        <a:latin typeface="+mn-lt"/>
                      </a:rPr>
                      <m:t>)</m:t>
                    </m:r>
                  </m:oMath>
                </a14:m>
                <a:endParaRPr lang="ru-RU" sz="2400" dirty="0">
                  <a:latin typeface="+mn-lt"/>
                </a:endParaRPr>
              </a:p>
              <a:p>
                <a:pPr marL="457200" indent="-457200">
                  <a:lnSpc>
                    <a:spcPct val="150000"/>
                  </a:lnSpc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ru-RU" sz="2400" dirty="0" smtClean="0">
                    <a:latin typeface="+mn-lt"/>
                  </a:rPr>
                  <a:t>Предподсчитаем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𝐴</m:t>
                    </m:r>
                    <m:sSub>
                      <m:sSubPr>
                        <m:ctrlPr>
                          <a:rPr lang="en-US" sz="2400" b="0" i="1" dirty="0" smtClean="0">
                            <a:latin typeface="+mn-lt"/>
                          </a:rPr>
                        </m:ctrlPr>
                      </m:sSubPr>
                      <m:e>
                        <m:r>
                          <a:rPr lang="ru-RU" sz="2400" i="1" dirty="0" smtClean="0">
                            <a:latin typeface="+mn-lt"/>
                          </a:rPr>
                          <m:t>𝐵</m:t>
                        </m:r>
                      </m:e>
                      <m:sub>
                        <m:r>
                          <a:rPr lang="en-US" sz="2400" b="0" i="1" dirty="0" smtClean="0">
                            <a:latin typeface="+mn-lt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+mn-lt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+mn-lt"/>
                          </a:rPr>
                          <m:t>𝑗</m:t>
                        </m:r>
                      </m:sub>
                    </m:sSub>
                    <m:r>
                      <a:rPr lang="ru-RU" sz="2400" i="1" dirty="0">
                        <a:latin typeface="+mn-lt"/>
                      </a:rPr>
                      <m:t>= </m:t>
                    </m:r>
                    <m:r>
                      <a:rPr lang="ru-RU" sz="2400" i="1" dirty="0">
                        <a:latin typeface="+mn-lt"/>
                      </a:rPr>
                      <m:t>𝐿𝐶𝑆</m:t>
                    </m:r>
                    <m:r>
                      <a:rPr lang="ru-RU" sz="2400" i="1" dirty="0">
                        <a:latin typeface="+mn-lt"/>
                      </a:rPr>
                      <m:t>(</m:t>
                    </m:r>
                    <m:r>
                      <a:rPr lang="ru-RU" sz="2400" i="1" dirty="0">
                        <a:latin typeface="+mn-lt"/>
                      </a:rPr>
                      <m:t>𝑃𝑟𝑒𝑓</m:t>
                    </m:r>
                    <m:r>
                      <a:rPr lang="ru-RU" sz="2400" i="1" dirty="0">
                        <a:latin typeface="+mn-lt"/>
                      </a:rPr>
                      <m:t>(</m:t>
                    </m:r>
                    <m:r>
                      <a:rPr lang="ru-RU" sz="2400" i="1" dirty="0">
                        <a:latin typeface="+mn-lt"/>
                      </a:rPr>
                      <m:t>𝐴</m:t>
                    </m:r>
                    <m:r>
                      <a:rPr lang="ru-RU" sz="2400" i="1" dirty="0">
                        <a:latin typeface="+mn-lt"/>
                      </a:rPr>
                      <m:t>, </m:t>
                    </m:r>
                    <m:r>
                      <a:rPr lang="ru-RU" sz="2400" i="1" dirty="0">
                        <a:latin typeface="+mn-lt"/>
                      </a:rPr>
                      <m:t>𝑖</m:t>
                    </m:r>
                    <m:r>
                      <a:rPr lang="ru-RU" sz="2400" i="1" dirty="0">
                        <a:latin typeface="+mn-lt"/>
                      </a:rPr>
                      <m:t>), </m:t>
                    </m:r>
                    <m:r>
                      <a:rPr lang="ru-RU" sz="2400" i="1" dirty="0">
                        <a:latin typeface="+mn-lt"/>
                      </a:rPr>
                      <m:t>𝑆𝑢𝑓</m:t>
                    </m:r>
                    <m:r>
                      <a:rPr lang="ru-RU" sz="2400" i="1" dirty="0">
                        <a:latin typeface="+mn-lt"/>
                      </a:rPr>
                      <m:t>(</m:t>
                    </m:r>
                    <m:r>
                      <a:rPr lang="ru-RU" sz="2400" i="1" dirty="0">
                        <a:latin typeface="+mn-lt"/>
                      </a:rPr>
                      <m:t>𝐵</m:t>
                    </m:r>
                    <m:r>
                      <a:rPr lang="ru-RU" sz="2400" i="1" dirty="0">
                        <a:latin typeface="+mn-lt"/>
                      </a:rPr>
                      <m:t>, </m:t>
                    </m:r>
                    <m:r>
                      <a:rPr lang="ru-RU" sz="2400" i="1" dirty="0">
                        <a:latin typeface="+mn-lt"/>
                      </a:rPr>
                      <m:t>𝑗</m:t>
                    </m:r>
                    <m:r>
                      <a:rPr lang="ru-RU" sz="2400" i="1" dirty="0">
                        <a:latin typeface="+mn-lt"/>
                      </a:rPr>
                      <m:t>))</m:t>
                    </m:r>
                  </m:oMath>
                </a14:m>
                <a:r>
                  <a:rPr lang="ru-RU" sz="2400" dirty="0">
                    <a:latin typeface="+mn-lt"/>
                  </a:rPr>
                  <a:t>. </a:t>
                </a:r>
                <a:r>
                  <a:rPr lang="ru-RU" sz="2400" dirty="0" smtClean="0">
                    <a:latin typeface="+mn-lt"/>
                  </a:rPr>
                  <a:t>Аналогично </a:t>
                </a:r>
                <a:r>
                  <a:rPr lang="ru-RU" sz="2400" dirty="0">
                    <a:latin typeface="+mn-lt"/>
                  </a:rPr>
                  <a:t>определим и вычислим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𝐵</m:t>
                    </m:r>
                    <m:sSub>
                      <m:sSubPr>
                        <m:ctrlPr>
                          <a:rPr lang="en-US" sz="2400" b="0" i="1" dirty="0" smtClean="0">
                            <a:latin typeface="+mn-lt"/>
                          </a:rPr>
                        </m:ctrlPr>
                      </m:sSubPr>
                      <m:e>
                        <m:r>
                          <a:rPr lang="ru-RU" sz="2400" i="1" dirty="0" smtClean="0">
                            <a:latin typeface="+mn-lt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+mn-lt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+mn-lt"/>
                          </a:rPr>
                          <m:t>,</m:t>
                        </m:r>
                        <m:r>
                          <a:rPr lang="en-US" sz="2400" b="0" i="1" dirty="0" smtClean="0">
                            <a:latin typeface="+mn-lt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𝐶</m:t>
                    </m:r>
                    <m:sSub>
                      <m:sSubPr>
                        <m:ctrlPr>
                          <a:rPr lang="en-US" sz="2400" b="0" i="1" dirty="0" smtClean="0">
                            <a:latin typeface="+mn-lt"/>
                          </a:rPr>
                        </m:ctrlPr>
                      </m:sSubPr>
                      <m:e>
                        <m:r>
                          <a:rPr lang="ru-RU" sz="2400" i="1" dirty="0" smtClean="0">
                            <a:latin typeface="+mn-lt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+mn-lt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+mn-lt"/>
                          </a:rPr>
                          <m:t>,</m:t>
                        </m:r>
                        <m:r>
                          <a:rPr lang="en-US" sz="2400" b="0" i="1" dirty="0" smtClean="0">
                            <a:latin typeface="+mn-lt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+mn-lt"/>
                  </a:rPr>
                  <a:t>.</a:t>
                </a:r>
                <a:endParaRPr lang="ru-RU" sz="2400" dirty="0">
                  <a:latin typeface="+mn-lt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ru-RU" sz="2400" dirty="0" smtClean="0">
                    <a:latin typeface="+mn-lt"/>
                  </a:rPr>
                  <a:t>Сложность </a:t>
                </a:r>
                <a:r>
                  <a:rPr lang="ru-RU" sz="2400" dirty="0">
                    <a:latin typeface="+mn-lt"/>
                  </a:rPr>
                  <a:t>вычисления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𝐴𝐵</m:t>
                    </m:r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𝐵𝐶</m:t>
                    </m:r>
                  </m:oMath>
                </a14:m>
                <a:r>
                  <a:rPr lang="ru-RU" sz="2400" dirty="0">
                    <a:latin typeface="+mn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𝐶𝐴</m:t>
                    </m:r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–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𝑂</m:t>
                    </m:r>
                    <m:r>
                      <a:rPr lang="ru-RU" sz="2400" i="1" dirty="0" smtClean="0">
                        <a:latin typeface="+mn-lt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+mn-lt"/>
                          </a:rPr>
                        </m:ctrlPr>
                      </m:sSupPr>
                      <m:e>
                        <m:r>
                          <a:rPr lang="ru-RU" sz="2400" i="1" dirty="0" smtClean="0">
                            <a:latin typeface="+mn-lt"/>
                          </a:rPr>
                          <m:t>𝑁</m:t>
                        </m:r>
                      </m:e>
                      <m:sup>
                        <m:r>
                          <a:rPr lang="en-US" sz="2400" b="0" i="1" dirty="0" smtClean="0">
                            <a:latin typeface="+mn-lt"/>
                          </a:rPr>
                          <m:t>4</m:t>
                        </m:r>
                      </m:sup>
                    </m:sSup>
                    <m:r>
                      <a:rPr lang="ru-RU" sz="2400" i="1" dirty="0" smtClean="0">
                        <a:latin typeface="+mn-lt"/>
                      </a:rPr>
                      <m:t>)</m:t>
                    </m:r>
                  </m:oMath>
                </a14:m>
                <a:endParaRPr lang="ru-RU" sz="2400" dirty="0">
                  <a:latin typeface="+mn-lt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ru-RU" sz="2400" dirty="0" smtClean="0">
                    <a:latin typeface="+mn-lt"/>
                  </a:rPr>
                  <a:t>После </a:t>
                </a:r>
                <a:r>
                  <a:rPr lang="ru-RU" sz="2400" dirty="0">
                    <a:latin typeface="+mn-lt"/>
                  </a:rPr>
                  <a:t>этого для фиксированных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𝑖</m:t>
                    </m:r>
                    <m:r>
                      <a:rPr lang="ru-RU" sz="2400" i="1" dirty="0" smtClean="0">
                        <a:latin typeface="+mn-lt"/>
                      </a:rPr>
                      <m:t>, </m:t>
                    </m:r>
                    <m:r>
                      <a:rPr lang="ru-RU" sz="2400" i="1" dirty="0" smtClean="0">
                        <a:latin typeface="+mn-lt"/>
                      </a:rPr>
                      <m:t>𝑗</m:t>
                    </m:r>
                    <m:r>
                      <a:rPr lang="ru-RU" sz="2400" i="1" dirty="0" smtClean="0">
                        <a:latin typeface="+mn-lt"/>
                      </a:rPr>
                      <m:t>, </m:t>
                    </m:r>
                    <m:r>
                      <a:rPr lang="ru-RU" sz="2400" i="1" dirty="0" smtClean="0">
                        <a:latin typeface="+mn-lt"/>
                      </a:rPr>
                      <m:t>𝑘</m:t>
                    </m:r>
                  </m:oMath>
                </a14:m>
                <a:r>
                  <a:rPr lang="ru-RU" sz="2400" dirty="0">
                    <a:latin typeface="+mn-lt"/>
                  </a:rPr>
                  <a:t> ответ вычисляется за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+mn-lt"/>
                      </a:rPr>
                      <m:t>𝑂</m:t>
                    </m:r>
                    <m:r>
                      <a:rPr lang="ru-RU" sz="2400" i="1" dirty="0" smtClean="0">
                        <a:latin typeface="+mn-lt"/>
                      </a:rPr>
                      <m:t>(1)</m:t>
                    </m:r>
                  </m:oMath>
                </a14:m>
                <a:endParaRPr lang="ru-RU" sz="2400" dirty="0">
                  <a:latin typeface="+mn-lt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600"/>
                  </a:spcBef>
                  <a:buFont typeface="Arial" pitchFamily="34" charset="0"/>
                  <a:buChar char="•"/>
                </a:pPr>
                <a:r>
                  <a:rPr lang="ru-RU" sz="2400" dirty="0" smtClean="0">
                    <a:latin typeface="+mn-lt"/>
                  </a:rPr>
                  <a:t>30 баллов  –  гарантированно!</a:t>
                </a:r>
                <a:endParaRPr lang="ru-RU" sz="2400" dirty="0">
                  <a:latin typeface="+mn-lt"/>
                </a:endParaRPr>
              </a:p>
            </p:txBody>
          </p:sp>
        </mc:Choice>
        <mc:Fallback>
          <p:sp>
            <p:nvSpPr>
              <p:cNvPr id="717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82" y="1014974"/>
                <a:ext cx="8982236" cy="5625249"/>
              </a:xfrm>
              <a:prstGeom prst="rect">
                <a:avLst/>
              </a:prstGeom>
              <a:blipFill rotWithShape="1">
                <a:blip r:embed="rId3"/>
                <a:stretch>
                  <a:fillRect l="-1018" r="-5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052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50877" rIns="81639" bIns="4082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algn="ctr">
                  <a:lnSpc>
                    <a:spcPct val="98000"/>
                  </a:lnSpc>
                </a:pPr>
                <a:r>
                  <a:rPr lang="ru-RU" sz="4000" dirty="0" smtClean="0">
                    <a:latin typeface="+mj-lt"/>
                  </a:rPr>
                  <a:t>Решение за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𝑂</m:t>
                    </m:r>
                    <m:r>
                      <a:rPr lang="en-US" sz="4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ru-RU" sz="40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)</m:t>
                    </m:r>
                  </m:oMath>
                </a14:m>
                <a:endParaRPr lang="ru-RU" sz="40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052736"/>
              </a:xfrm>
              <a:prstGeom prst="rect">
                <a:avLst/>
              </a:prstGeom>
              <a:blipFill rotWithShape="1">
                <a:blip r:embed="rId4"/>
                <a:stretch>
                  <a:fillRect b="-86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05875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93" name="Text Box 1"/>
              <p:cNvSpPr txBox="1">
                <a:spLocks noChangeArrowheads="1"/>
              </p:cNvSpPr>
              <p:nvPr/>
            </p:nvSpPr>
            <p:spPr bwMode="auto">
              <a:xfrm>
                <a:off x="1455812" y="162737"/>
                <a:ext cx="6702161" cy="653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9622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r>
                  <a:rPr lang="ru-RU" sz="3300" dirty="0" smtClean="0">
                    <a:latin typeface="+mj-lt"/>
                  </a:rPr>
                  <a:t>Вычисление AB[i][j] за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  <a:cs typeface="Arial" pitchFamily="34" charset="0"/>
                      </a:rPr>
                      <m:t>𝑂</m:t>
                    </m:r>
                    <m:r>
                      <a:rPr lang="ru-RU" sz="3300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sSup>
                      <m:sSupPr>
                        <m:ctrlPr>
                          <a:rPr lang="ru-RU" sz="3300" i="1" dirty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3300" i="1" dirty="0" smtClean="0"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3300" b="0" i="1" dirty="0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lang="ru-RU" sz="3300" i="1" dirty="0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ru-RU" sz="3300" dirty="0">
                  <a:latin typeface="+mj-lt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193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5812" y="162737"/>
                <a:ext cx="6702161" cy="653829"/>
              </a:xfrm>
              <a:prstGeom prst="rect">
                <a:avLst/>
              </a:prstGeom>
              <a:blipFill rotWithShape="1">
                <a:blip r:embed="rId3"/>
                <a:stretch>
                  <a:fillRect l="-2548" t="-7477" b="-280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00" y="4239806"/>
            <a:ext cx="7240320" cy="261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816566"/>
            <a:ext cx="8979840" cy="369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44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p[i</a:t>
            </a:r>
            <a:r>
              <a:rPr lang="ru-RU" sz="2400" dirty="0">
                <a:latin typeface="+mn-lt"/>
              </a:rPr>
              <a:t>][j] - максимальное целое число, такое что </a:t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A[i </a:t>
            </a:r>
            <a:r>
              <a:rPr lang="ru-RU" sz="2400" dirty="0">
                <a:latin typeface="+mn-lt"/>
              </a:rPr>
              <a:t>- p[i][j] + 1, i] = B[j, j + p[i][j] - 1</a:t>
            </a:r>
            <a:r>
              <a:rPr lang="ru-RU" sz="2400" dirty="0" smtClean="0">
                <a:latin typeface="+mn-lt"/>
              </a:rPr>
              <a:t>]</a:t>
            </a:r>
            <a:endParaRPr lang="ru-RU" sz="24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AB[i</a:t>
            </a:r>
            <a:r>
              <a:rPr lang="ru-RU" sz="2400" dirty="0">
                <a:latin typeface="+mn-lt"/>
              </a:rPr>
              <a:t>][j] = </a:t>
            </a:r>
            <a:r>
              <a:rPr lang="ru-RU" sz="2400" dirty="0" smtClean="0">
                <a:latin typeface="+mn-lt"/>
              </a:rPr>
              <a:t>max(AB[i </a:t>
            </a:r>
            <a:r>
              <a:rPr lang="ru-RU" sz="2400" dirty="0">
                <a:latin typeface="+mn-lt"/>
              </a:rPr>
              <a:t>- 1][j], AB[i][j + 1</a:t>
            </a:r>
            <a:r>
              <a:rPr lang="ru-RU" sz="2400" dirty="0" smtClean="0">
                <a:latin typeface="+mn-lt"/>
              </a:rPr>
              <a:t>], </a:t>
            </a:r>
            <a:r>
              <a:rPr lang="ru-RU" sz="2400" dirty="0">
                <a:latin typeface="+mn-lt"/>
              </a:rPr>
              <a:t>p[i][j</a:t>
            </a:r>
            <a:r>
              <a:rPr lang="ru-RU" sz="2400" dirty="0" smtClean="0">
                <a:latin typeface="+mn-lt"/>
              </a:rPr>
              <a:t>])</a:t>
            </a:r>
            <a:endParaRPr lang="ru-RU" sz="24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d[i</a:t>
            </a:r>
            <a:r>
              <a:rPr lang="ru-RU" sz="2400" dirty="0">
                <a:latin typeface="+mn-lt"/>
              </a:rPr>
              <a:t>][j] - максимальное целое число, такое </a:t>
            </a:r>
            <a:r>
              <a:rPr lang="ru-RU" sz="2400" dirty="0" smtClean="0">
                <a:latin typeface="+mn-lt"/>
              </a:rPr>
              <a:t>что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A[i, i + d[i][j] - 1] = B[j, j + d[i][j] - 1</a:t>
            </a:r>
            <a:r>
              <a:rPr lang="ru-RU" sz="2400" dirty="0" smtClean="0">
                <a:latin typeface="+mn-lt"/>
              </a:rPr>
              <a:t>]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Научимся вычислять </a:t>
            </a:r>
            <a:r>
              <a:rPr lang="en-US" sz="2400" dirty="0" smtClean="0">
                <a:latin typeface="+mn-lt"/>
              </a:rPr>
              <a:t>p[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][j] </a:t>
            </a:r>
            <a:r>
              <a:rPr lang="ru-RU" sz="2400" dirty="0" smtClean="0">
                <a:latin typeface="+mn-lt"/>
              </a:rPr>
              <a:t>с помощью </a:t>
            </a:r>
            <a:r>
              <a:rPr lang="en-US" sz="2400" dirty="0" smtClean="0">
                <a:latin typeface="+mn-lt"/>
              </a:rPr>
              <a:t>d[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][j]</a:t>
            </a: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040768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7529" y="44624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/>
              <a:t>Постановка</a:t>
            </a:r>
            <a:r>
              <a:rPr lang="en-US" dirty="0"/>
              <a:t> </a:t>
            </a:r>
            <a:r>
              <a:rPr lang="en-US" dirty="0" err="1"/>
              <a:t>задачи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37529" y="1479724"/>
                <a:ext cx="8869362" cy="5211763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31800" indent="-323850">
                  <a:buSzPct val="45000"/>
                  <a:buFont typeface="Wingdings" charset="2"/>
                  <a:buChar char="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US" dirty="0" smtClean="0"/>
                  <a:t>Есть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массив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чисел</a:t>
                </a:r>
                <a:r>
                  <a:rPr lang="ru-RU" dirty="0" smtClean="0"/>
                  <a:t>. </a:t>
                </a:r>
                <a:r>
                  <a:rPr lang="en-US" dirty="0" err="1" smtClean="0"/>
                  <a:t>Он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раз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заменяется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на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массив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своих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префиксных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сумм</a:t>
                </a:r>
                <a:endParaRPr lang="en-US" dirty="0" smtClean="0"/>
              </a:p>
              <a:p>
                <a:pPr marL="431800" indent="-323850">
                  <a:buSzPct val="45000"/>
                  <a:buFont typeface="Wingdings" charset="2"/>
                  <a:buChar char="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US" dirty="0" smtClean="0"/>
                  <a:t>В </a:t>
                </a:r>
                <a:r>
                  <a:rPr lang="ru-RU" dirty="0" smtClean="0"/>
                  <a:t>некоторый ненулевой </a:t>
                </a:r>
                <a:r>
                  <a:rPr lang="en-US" dirty="0" err="1" smtClean="0"/>
                  <a:t>момент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мы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можем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добавить</a:t>
                </a:r>
                <a:r>
                  <a:rPr lang="en-US" dirty="0" smtClean="0"/>
                  <a:t> к </a:t>
                </a:r>
                <a:r>
                  <a:rPr lang="en-US" dirty="0" err="1" smtClean="0"/>
                  <a:t>какому</a:t>
                </a:r>
                <a:r>
                  <a:rPr lang="ru-RU" dirty="0"/>
                  <a:t>-</a:t>
                </a:r>
                <a:r>
                  <a:rPr lang="en-US" dirty="0" err="1" smtClean="0"/>
                  <a:t>нибудь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элементу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число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marL="431800" indent="-323850">
                  <a:buSzPct val="45000"/>
                  <a:buFont typeface="Wingdings" charset="2"/>
                  <a:buChar char="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ru-RU" dirty="0" smtClean="0"/>
                  <a:t>Необходимо сделать </a:t>
                </a:r>
                <a:r>
                  <a:rPr lang="en-US" dirty="0" err="1" smtClean="0"/>
                  <a:t>так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чтобы</a:t>
                </a:r>
                <a:r>
                  <a:rPr lang="en-US" dirty="0" smtClean="0"/>
                  <a:t> в </a:t>
                </a:r>
                <a:r>
                  <a:rPr lang="en-US" dirty="0" err="1" smtClean="0"/>
                  <a:t>результате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итоговая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сумма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увеличилась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ровно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на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𝑅</m:t>
                    </m:r>
                  </m:oMath>
                </a14:m>
                <a:endParaRPr lang="ru-RU" dirty="0" smtClean="0"/>
              </a:p>
            </p:txBody>
          </p:sp>
        </mc:Choice>
        <mc:Fallback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9" y="1479724"/>
                <a:ext cx="8869362" cy="5211763"/>
              </a:xfrm>
              <a:prstGeom prst="rect">
                <a:avLst/>
              </a:prstGeom>
              <a:blipFill rotWithShape="1">
                <a:blip r:embed="rId2"/>
                <a:stretch>
                  <a:fillRect t="-140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3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1"/>
              <p:cNvSpPr txBox="1">
                <a:spLocks noChangeArrowheads="1"/>
              </p:cNvSpPr>
              <p:nvPr/>
            </p:nvSpPr>
            <p:spPr bwMode="auto">
              <a:xfrm>
                <a:off x="1475656" y="162737"/>
                <a:ext cx="6702161" cy="653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9622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r>
                  <a:rPr lang="ru-RU" sz="3300" dirty="0" smtClean="0">
                    <a:latin typeface="+mj-lt"/>
                  </a:rPr>
                  <a:t>Вычисление AB[i][j] за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+mj-lt"/>
                      </a:rPr>
                      <m:t>𝑂</m:t>
                    </m:r>
                    <m:r>
                      <a:rPr lang="ru-RU" sz="3300" i="1" dirty="0" smtClean="0">
                        <a:latin typeface="+mj-lt"/>
                      </a:rPr>
                      <m:t>(</m:t>
                    </m:r>
                    <m:sSup>
                      <m:sSupPr>
                        <m:ctrlPr>
                          <a:rPr lang="ru-RU" sz="3300" i="1" dirty="0" smtClean="0">
                            <a:latin typeface="+mj-lt"/>
                          </a:rPr>
                        </m:ctrlPr>
                      </m:sSupPr>
                      <m:e>
                        <m:r>
                          <a:rPr lang="ru-RU" sz="3300" i="1" dirty="0" smtClean="0">
                            <a:latin typeface="+mj-lt"/>
                          </a:rPr>
                          <m:t>𝑁</m:t>
                        </m:r>
                      </m:e>
                      <m:sup>
                        <m:r>
                          <a:rPr lang="en-US" sz="3300" b="0" i="1" dirty="0" smtClean="0">
                            <a:latin typeface="+mj-lt"/>
                          </a:rPr>
                          <m:t>3</m:t>
                        </m:r>
                      </m:sup>
                    </m:sSup>
                    <m:r>
                      <a:rPr lang="ru-RU" sz="3300" i="1" dirty="0" smtClean="0">
                        <a:latin typeface="+mj-lt"/>
                      </a:rPr>
                      <m:t>)</m:t>
                    </m:r>
                  </m:oMath>
                </a14:m>
                <a:endParaRPr lang="ru-RU" sz="3300" dirty="0">
                  <a:latin typeface="+mj-lt"/>
                </a:endParaRPr>
              </a:p>
            </p:txBody>
          </p:sp>
        </mc:Choice>
        <mc:Fallback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162737"/>
                <a:ext cx="6702161" cy="653829"/>
              </a:xfrm>
              <a:prstGeom prst="rect">
                <a:avLst/>
              </a:prstGeom>
              <a:blipFill rotWithShape="1">
                <a:blip r:embed="rId2"/>
                <a:stretch>
                  <a:fillRect l="-2545" t="-935" b="-34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7889469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080" y="845904"/>
                <a:ext cx="913192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400" dirty="0" smtClean="0"/>
                  <a:t>p[i</a:t>
                </a:r>
                <a:r>
                  <a:rPr lang="ru-RU" sz="2400" dirty="0"/>
                  <a:t>][j] = i - k + 1, где k - минимальный индекс, такой что k </a:t>
                </a:r>
                <a:r>
                  <a:rPr lang="ru-RU" sz="2400" dirty="0">
                    <a:cs typeface="Arial" charset="0"/>
                  </a:rPr>
                  <a:t>≤</a:t>
                </a:r>
                <a:r>
                  <a:rPr lang="ru-RU" sz="2400" dirty="0"/>
                  <a:t> i и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ru-RU" sz="2400" dirty="0" smtClean="0"/>
                  <a:t>k </a:t>
                </a:r>
                <a:r>
                  <a:rPr lang="ru-RU" sz="2400" dirty="0"/>
                  <a:t>+ d[k][j] &gt; i. Если нет ни одного подходящего k, то p[i][j] = </a:t>
                </a:r>
                <a:r>
                  <a:rPr lang="ru-RU" sz="2400" dirty="0" smtClean="0"/>
                  <a:t>0</a:t>
                </a:r>
                <a:endParaRPr lang="ru-RU" sz="2400" dirty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400" dirty="0"/>
                  <a:t>d[i][j] вычисляется за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</a:rPr>
                      <m:t>𝑂</m:t>
                    </m:r>
                    <m:r>
                      <a:rPr lang="ru-RU" sz="24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 dirty="0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ru-RU" sz="2400" dirty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400" dirty="0" smtClean="0"/>
                  <a:t>p[i</a:t>
                </a:r>
                <a:r>
                  <a:rPr lang="ru-RU" sz="2400" dirty="0"/>
                  <a:t>][j] </a:t>
                </a:r>
                <a:r>
                  <a:rPr lang="ru-RU" sz="2400" dirty="0" smtClean="0"/>
                  <a:t>считается по </a:t>
                </a:r>
                <a:r>
                  <a:rPr lang="ru-RU" sz="2400" dirty="0"/>
                  <a:t>d[i][j] за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</a:rPr>
                      <m:t>𝑂</m:t>
                    </m:r>
                    <m:r>
                      <a:rPr lang="ru-RU" sz="24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 dirty="0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400" dirty="0"/>
                  <a:t>Итоговая </a:t>
                </a:r>
                <a:r>
                  <a:rPr lang="ru-RU" sz="2400" dirty="0" smtClean="0"/>
                  <a:t>сложность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</a:rPr>
                      <m:t>𝑂</m:t>
                    </m:r>
                    <m:r>
                      <a:rPr lang="ru-RU" sz="24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 dirty="0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ru-RU" sz="240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400" dirty="0"/>
                  <a:t>, что </a:t>
                </a:r>
                <a:r>
                  <a:rPr lang="ru-RU" sz="2400" dirty="0" smtClean="0"/>
                  <a:t>получает </a:t>
                </a:r>
                <a:r>
                  <a:rPr lang="ru-RU" sz="2400" dirty="0"/>
                  <a:t>уже 60 </a:t>
                </a:r>
                <a:r>
                  <a:rPr lang="ru-RU" sz="2400" dirty="0" smtClean="0"/>
                  <a:t>баллов! </a:t>
                </a:r>
                <a:endParaRPr lang="ru-RU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" y="845904"/>
                <a:ext cx="9131920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935" b="-2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217" name="Text Box 1"/>
              <p:cNvSpPr txBox="1">
                <a:spLocks noChangeArrowheads="1"/>
              </p:cNvSpPr>
              <p:nvPr/>
            </p:nvSpPr>
            <p:spPr bwMode="auto">
              <a:xfrm>
                <a:off x="2105544" y="147676"/>
                <a:ext cx="5689800" cy="653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9622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r>
                  <a:rPr lang="ru-RU" sz="3300" dirty="0" smtClean="0">
                    <a:latin typeface="+mj-lt"/>
                  </a:rPr>
                  <a:t>Вычисление AB за </a:t>
                </a:r>
                <a14:m>
                  <m:oMath xmlns:m="http://schemas.openxmlformats.org/officeDocument/2006/math">
                    <m:r>
                      <a:rPr lang="ru-RU" sz="3300" i="1" dirty="0" smtClean="0">
                        <a:latin typeface="Cambria Math"/>
                      </a:rPr>
                      <m:t>𝑂</m:t>
                    </m:r>
                    <m:r>
                      <a:rPr lang="ru-RU" sz="330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33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300" i="1" dirty="0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33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300" i="1" dirty="0" smtClean="0">
                        <a:latin typeface="Cambria Math"/>
                      </a:rPr>
                      <m:t>)</m:t>
                    </m:r>
                  </m:oMath>
                </a14:m>
                <a:endParaRPr lang="ru-RU" sz="3300" dirty="0">
                  <a:latin typeface="+mj-lt"/>
                </a:endParaRPr>
              </a:p>
            </p:txBody>
          </p:sp>
        </mc:Choice>
        <mc:Fallback>
          <p:sp>
            <p:nvSpPr>
              <p:cNvPr id="9217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5544" y="147676"/>
                <a:ext cx="5689800" cy="653829"/>
              </a:xfrm>
              <a:prstGeom prst="rect">
                <a:avLst/>
              </a:prstGeom>
              <a:blipFill rotWithShape="1">
                <a:blip r:embed="rId3"/>
                <a:stretch>
                  <a:fillRect l="-2998" t="-7477" b="-280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18" name="Text Box 2"/>
              <p:cNvSpPr txBox="1">
                <a:spLocks noChangeArrowheads="1"/>
              </p:cNvSpPr>
              <p:nvPr/>
            </p:nvSpPr>
            <p:spPr bwMode="auto">
              <a:xfrm>
                <a:off x="179512" y="653828"/>
                <a:ext cx="8784976" cy="5871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000" dirty="0" smtClean="0">
                    <a:latin typeface="+mn-lt"/>
                  </a:rPr>
                  <a:t>Пусть </a:t>
                </a:r>
                <a:r>
                  <a:rPr lang="en-US" sz="2000" dirty="0" smtClean="0">
                    <a:latin typeface="+mn-lt"/>
                  </a:rPr>
                  <a:t>j </a:t>
                </a:r>
                <a:r>
                  <a:rPr lang="ru-RU" sz="2000" dirty="0" smtClean="0">
                    <a:latin typeface="+mn-lt"/>
                  </a:rPr>
                  <a:t>фиксировано. k[i]</a:t>
                </a:r>
                <a:r>
                  <a:rPr lang="en-US" sz="2000" dirty="0" smtClean="0">
                    <a:latin typeface="+mn-lt"/>
                  </a:rPr>
                  <a:t> -</a:t>
                </a:r>
                <a:r>
                  <a:rPr lang="ru-RU" sz="2000" dirty="0" smtClean="0">
                    <a:latin typeface="+mn-lt"/>
                  </a:rPr>
                  <a:t> </a:t>
                </a:r>
                <a:r>
                  <a:rPr lang="ru-RU" sz="2000" dirty="0">
                    <a:latin typeface="+mn-lt"/>
                  </a:rPr>
                  <a:t>минимальный </a:t>
                </a:r>
                <a:r>
                  <a:rPr lang="ru-RU" sz="2000" dirty="0" smtClean="0">
                    <a:latin typeface="+mn-lt"/>
                  </a:rPr>
                  <a:t>индекс, </a:t>
                </a:r>
                <a:r>
                  <a:rPr lang="ru-RU" sz="2000" dirty="0">
                    <a:latin typeface="+mn-lt"/>
                  </a:rPr>
                  <a:t>такой что k[i] + d[k[i]][j] &gt; i </a:t>
                </a:r>
                <a:r>
                  <a:rPr lang="ru-RU" sz="2000" dirty="0" smtClean="0">
                    <a:latin typeface="+mn-lt"/>
                  </a:rPr>
                  <a:t>(аналогично </a:t>
                </a:r>
                <a:r>
                  <a:rPr lang="en-US" sz="2000" dirty="0" smtClean="0">
                    <a:latin typeface="+mn-lt"/>
                  </a:rPr>
                  <a:t>k </a:t>
                </a:r>
                <a:r>
                  <a:rPr lang="ru-RU" sz="2000" dirty="0" smtClean="0">
                    <a:latin typeface="+mn-lt"/>
                  </a:rPr>
                  <a:t>с предыдущего слайда)</a:t>
                </a:r>
                <a:endParaRPr lang="ru-RU" sz="2000" dirty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000" dirty="0" smtClean="0">
                    <a:latin typeface="+mn-lt"/>
                  </a:rPr>
                  <a:t>k[i </a:t>
                </a:r>
                <a:r>
                  <a:rPr lang="ru-RU" sz="2000" dirty="0">
                    <a:latin typeface="+mn-lt"/>
                  </a:rPr>
                  <a:t>+ 1] &gt;= k[i</a:t>
                </a:r>
                <a:r>
                  <a:rPr lang="ru-RU" sz="2000" dirty="0" smtClean="0">
                    <a:latin typeface="+mn-lt"/>
                  </a:rPr>
                  <a:t>], так как </a:t>
                </a:r>
                <a:r>
                  <a:rPr lang="ru-RU" sz="2000" dirty="0">
                    <a:latin typeface="+mn-lt"/>
                  </a:rPr>
                  <a:t>k[i + 1] + d[k[i + 1]][j] &gt; i + 1 &gt; </a:t>
                </a:r>
                <a:r>
                  <a:rPr lang="ru-RU" sz="2000" dirty="0" smtClean="0">
                    <a:latin typeface="+mn-lt"/>
                  </a:rPr>
                  <a:t>i</a:t>
                </a:r>
                <a:endParaRPr lang="ru-RU" sz="2000" dirty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000" dirty="0" smtClean="0">
                    <a:latin typeface="+mn-lt"/>
                  </a:rPr>
                  <a:t>Если k</a:t>
                </a:r>
                <a:r>
                  <a:rPr lang="en-US" sz="2000" dirty="0" smtClean="0">
                    <a:latin typeface="+mn-lt"/>
                  </a:rPr>
                  <a:t>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]</a:t>
                </a:r>
                <a:r>
                  <a:rPr lang="ru-RU" sz="2000" dirty="0" smtClean="0">
                    <a:latin typeface="+mn-lt"/>
                  </a:rPr>
                  <a:t> + </a:t>
                </a:r>
                <a:r>
                  <a:rPr lang="en-US" sz="2000" dirty="0" smtClean="0">
                    <a:latin typeface="+mn-lt"/>
                  </a:rPr>
                  <a:t>d[k[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]][j] &gt; 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 + 1, </a:t>
                </a:r>
                <a:r>
                  <a:rPr lang="ru-RU" sz="2000" dirty="0" smtClean="0">
                    <a:latin typeface="+mn-lt"/>
                  </a:rPr>
                  <a:t>то </a:t>
                </a:r>
                <a:r>
                  <a:rPr lang="en-US" sz="2000" dirty="0" smtClean="0">
                    <a:latin typeface="+mn-lt"/>
                  </a:rPr>
                  <a:t>k[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 + 1] = k[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]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000" dirty="0" smtClean="0">
                    <a:latin typeface="+mn-lt"/>
                  </a:rPr>
                  <a:t>В </a:t>
                </a:r>
                <a:r>
                  <a:rPr lang="ru-RU" sz="2000" dirty="0">
                    <a:latin typeface="+mn-lt"/>
                  </a:rPr>
                  <a:t>противном случае увеличиваем </a:t>
                </a:r>
                <a:r>
                  <a:rPr lang="ru-RU" sz="2000" dirty="0" smtClean="0">
                    <a:latin typeface="+mn-lt"/>
                  </a:rPr>
                  <a:t>k</a:t>
                </a:r>
                <a:r>
                  <a:rPr lang="en-US" sz="2000" dirty="0" smtClean="0">
                    <a:latin typeface="+mn-lt"/>
                  </a:rPr>
                  <a:t>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 + 1]</a:t>
                </a:r>
                <a:r>
                  <a:rPr lang="ru-RU" sz="2000" dirty="0" smtClean="0">
                    <a:latin typeface="+mn-lt"/>
                  </a:rPr>
                  <a:t> </a:t>
                </a:r>
                <a:r>
                  <a:rPr lang="ru-RU" sz="2000" dirty="0">
                    <a:latin typeface="+mn-lt"/>
                  </a:rPr>
                  <a:t>пока неравенство не будет выполнено или не нарушится условие </a:t>
                </a:r>
                <a:r>
                  <a:rPr lang="ru-RU" sz="2000" dirty="0" smtClean="0">
                    <a:latin typeface="+mn-lt"/>
                  </a:rPr>
                  <a:t>k</a:t>
                </a:r>
                <a:r>
                  <a:rPr lang="en-US" sz="2000" dirty="0" smtClean="0">
                    <a:latin typeface="+mn-lt"/>
                  </a:rPr>
                  <a:t>[</a:t>
                </a:r>
                <a:r>
                  <a:rPr lang="en-US" sz="2000" dirty="0" err="1" smtClean="0">
                    <a:latin typeface="+mn-lt"/>
                  </a:rPr>
                  <a:t>i</a:t>
                </a:r>
                <a:r>
                  <a:rPr lang="en-US" sz="2000" dirty="0" smtClean="0">
                    <a:latin typeface="+mn-lt"/>
                  </a:rPr>
                  <a:t> + 1]</a:t>
                </a:r>
                <a:r>
                  <a:rPr lang="ru-RU" sz="2000" dirty="0" smtClean="0">
                    <a:latin typeface="+mn-lt"/>
                  </a:rPr>
                  <a:t> </a:t>
                </a:r>
                <a:r>
                  <a:rPr lang="ru-RU" sz="2000" dirty="0">
                    <a:latin typeface="+mn-lt"/>
                    <a:cs typeface="Arial" charset="0"/>
                  </a:rPr>
                  <a:t>≤ </a:t>
                </a:r>
                <a:r>
                  <a:rPr lang="ru-RU" sz="2000" dirty="0" smtClean="0">
                    <a:latin typeface="+mn-lt"/>
                    <a:cs typeface="Arial" charset="0"/>
                  </a:rPr>
                  <a:t>i</a:t>
                </a:r>
                <a:endParaRPr lang="ru-RU" sz="2000" dirty="0">
                  <a:latin typeface="+mn-lt"/>
                  <a:cs typeface="Arial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000" dirty="0" smtClean="0">
                    <a:latin typeface="+mn-lt"/>
                    <a:cs typeface="Arial" charset="0"/>
                  </a:rPr>
                  <a:t>Суммарное </a:t>
                </a:r>
                <a:r>
                  <a:rPr lang="ru-RU" sz="2000" dirty="0">
                    <a:latin typeface="+mn-lt"/>
                    <a:cs typeface="Arial" charset="0"/>
                  </a:rPr>
                  <a:t>время подсчета для фиксированного j </a:t>
                </a:r>
                <a:r>
                  <a:rPr lang="ru-RU" sz="2000" dirty="0" smtClean="0">
                    <a:latin typeface="+mn-lt"/>
                    <a:cs typeface="Arial" charset="0"/>
                  </a:rPr>
                  <a:t>теперь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𝑂</m:t>
                    </m:r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(</m:t>
                    </m:r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𝑁</m:t>
                    </m:r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endParaRPr lang="en-US" sz="2000" dirty="0" smtClean="0">
                  <a:latin typeface="+mn-lt"/>
                  <a:cs typeface="Arial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000" dirty="0" smtClean="0">
                    <a:latin typeface="+mn-lt"/>
                    <a:cs typeface="Arial" charset="0"/>
                  </a:rPr>
                  <a:t>Таким </a:t>
                </a:r>
                <a:r>
                  <a:rPr lang="ru-RU" sz="2000" dirty="0">
                    <a:latin typeface="+mn-lt"/>
                    <a:cs typeface="Arial" charset="0"/>
                  </a:rPr>
                  <a:t>образом мы построим p[i][j] по d[i][j] за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𝑂</m:t>
                    </m:r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ru-RU" sz="2000" i="1" dirty="0" smtClean="0"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endParaRPr lang="ru-RU" sz="2000" dirty="0">
                  <a:latin typeface="+mn-lt"/>
                  <a:cs typeface="Arial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000" dirty="0">
                    <a:latin typeface="+mn-lt"/>
                    <a:cs typeface="Arial" charset="0"/>
                  </a:rPr>
                  <a:t>И</a:t>
                </a:r>
                <a:r>
                  <a:rPr lang="ru-RU" sz="2000" dirty="0" smtClean="0">
                    <a:latin typeface="+mn-lt"/>
                    <a:cs typeface="Arial" charset="0"/>
                  </a:rPr>
                  <a:t>тог </a:t>
                </a:r>
                <a:r>
                  <a:rPr lang="ru-RU" sz="2000" dirty="0">
                    <a:latin typeface="+mn-lt"/>
                    <a:cs typeface="Arial" charset="0"/>
                  </a:rPr>
                  <a:t>- AB[i][j] вычисляется за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𝑂</m:t>
                    </m:r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ru-RU" sz="2000" i="1" dirty="0" smtClean="0"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endParaRPr lang="ru-RU" sz="2000" dirty="0">
                  <a:latin typeface="+mn-lt"/>
                  <a:cs typeface="Arial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000" dirty="0" smtClean="0">
                    <a:latin typeface="+mn-lt"/>
                    <a:cs typeface="Arial" charset="0"/>
                  </a:rPr>
                  <a:t>Сложность </a:t>
                </a:r>
                <a:r>
                  <a:rPr lang="ru-RU" sz="2000" dirty="0">
                    <a:latin typeface="+mn-lt"/>
                    <a:cs typeface="Arial" charset="0"/>
                  </a:rPr>
                  <a:t>всего решения попрежнему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𝑂</m:t>
                    </m:r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ru-RU" sz="2000" i="1" dirty="0" smtClean="0"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cs typeface="Arial" charset="0"/>
                          </a:rPr>
                          <m:t>3</m:t>
                        </m:r>
                      </m:sup>
                    </m:sSup>
                    <m:r>
                      <a:rPr lang="ru-RU" sz="2000" i="1" dirty="0" smtClean="0"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+mn-lt"/>
                    <a:cs typeface="Arial" charset="0"/>
                  </a:rPr>
                  <a:t>, так как мы перебираем все тройки границ i, j, </a:t>
                </a:r>
                <a:r>
                  <a:rPr lang="ru-RU" sz="2000" dirty="0" smtClean="0">
                    <a:latin typeface="+mn-lt"/>
                    <a:cs typeface="Arial" charset="0"/>
                  </a:rPr>
                  <a:t>k</a:t>
                </a:r>
                <a:endParaRPr lang="ru-RU" sz="2000" dirty="0">
                  <a:latin typeface="+mn-lt"/>
                  <a:cs typeface="Arial" charset="0"/>
                </a:endParaRPr>
              </a:p>
            </p:txBody>
          </p:sp>
        </mc:Choice>
        <mc:Fallback>
          <p:sp>
            <p:nvSpPr>
              <p:cNvPr id="921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53828"/>
                <a:ext cx="8784976" cy="5871516"/>
              </a:xfrm>
              <a:prstGeom prst="rect">
                <a:avLst/>
              </a:prstGeom>
              <a:blipFill rotWithShape="1">
                <a:blip r:embed="rId4"/>
                <a:stretch>
                  <a:fillRect l="-6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6293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241" name="Text Box 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124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9622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pPr algn="ctr"/>
                <a:r>
                  <a:rPr lang="ru-RU" sz="4000" dirty="0">
                    <a:latin typeface="+mj-lt"/>
                  </a:rPr>
                  <a:t>Решение за </a:t>
                </a:r>
                <a14:m>
                  <m:oMath xmlns:m="http://schemas.openxmlformats.org/officeDocument/2006/math">
                    <m:r>
                      <a:rPr lang="ru-RU" sz="4000" i="1" dirty="0" smtClean="0">
                        <a:latin typeface="Cambria Math"/>
                      </a:rPr>
                      <m:t>𝑂</m:t>
                    </m:r>
                    <m:r>
                      <a:rPr lang="ru-RU" sz="4000" i="1" dirty="0" smtClean="0">
                        <a:latin typeface="Cambria Math"/>
                      </a:rPr>
                      <m:t>(</m:t>
                    </m:r>
                    <m:r>
                      <a:rPr lang="ru-RU" sz="4000" i="1" dirty="0" smtClean="0">
                        <a:latin typeface="Cambria Math"/>
                      </a:rPr>
                      <m:t>𝑁</m:t>
                    </m:r>
                    <m:r>
                      <a:rPr lang="ru-RU" sz="4000" i="1" baseline="30000" dirty="0" smtClean="0">
                        <a:latin typeface="Cambria Math"/>
                      </a:rPr>
                      <m:t>2</m:t>
                    </m:r>
                    <m:r>
                      <a:rPr lang="ru-RU" sz="4000" i="1" dirty="0">
                        <a:latin typeface="Cambria Math"/>
                      </a:rPr>
                      <m:t>)</m:t>
                    </m:r>
                  </m:oMath>
                </a14:m>
                <a:endParaRPr lang="ru-RU" sz="4000" dirty="0">
                  <a:latin typeface="+mj-lt"/>
                </a:endParaRPr>
              </a:p>
            </p:txBody>
          </p:sp>
        </mc:Choice>
        <mc:Fallback>
          <p:sp>
            <p:nvSpPr>
              <p:cNvPr id="10241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124744"/>
              </a:xfrm>
              <a:prstGeom prst="rect">
                <a:avLst/>
              </a:prstGeom>
              <a:blipFill rotWithShape="1">
                <a:blip r:embed="rId3"/>
                <a:stretch>
                  <a:fillRect t="-75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60" y="3252680"/>
            <a:ext cx="5551200" cy="358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242" name="Text Box 2"/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8817120" cy="53890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ru-RU" sz="2000" dirty="0">
                    <a:latin typeface="+mn-lt"/>
                  </a:rPr>
                  <a:t>П</a:t>
                </a:r>
                <a:r>
                  <a:rPr lang="ru-RU" sz="2000" dirty="0" smtClean="0">
                    <a:latin typeface="+mn-lt"/>
                  </a:rPr>
                  <a:t>ри </a:t>
                </a:r>
                <a:r>
                  <a:rPr lang="ru-RU" sz="2000" dirty="0">
                    <a:latin typeface="+mn-lt"/>
                  </a:rPr>
                  <a:t>фиксированной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𝐴</m:t>
                    </m:r>
                    <m:r>
                      <a:rPr lang="ru-RU" sz="200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ru-RU" sz="2000" dirty="0">
                    <a:latin typeface="+mn-lt"/>
                  </a:rPr>
                  <a:t> всегда имеет смысл брать ее самое левое вхождение в строку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ru-RU" sz="2000" dirty="0">
                    <a:latin typeface="+mn-lt"/>
                  </a:rPr>
                  <a:t> и самое правое вхождение в строку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sz="2000" dirty="0">
                  <a:latin typeface="+mn-lt"/>
                </a:endParaRPr>
              </a:p>
              <a:p>
                <a:pPr algn="just"/>
                <a:endParaRPr lang="ru-RU" sz="2000" dirty="0">
                  <a:latin typeface="+mn-lt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ru-RU" sz="2000" dirty="0">
                    <a:latin typeface="+mn-lt"/>
                  </a:rPr>
                  <a:t>П</a:t>
                </a:r>
                <a:r>
                  <a:rPr lang="ru-RU" sz="2000" dirty="0" smtClean="0">
                    <a:latin typeface="+mn-lt"/>
                  </a:rPr>
                  <a:t>ри </a:t>
                </a:r>
                <a:r>
                  <a:rPr lang="ru-RU" sz="2000" dirty="0">
                    <a:latin typeface="+mn-lt"/>
                  </a:rPr>
                  <a:t>фиксированных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𝐴</m:t>
                    </m:r>
                    <m:r>
                      <a:rPr lang="ru-RU" sz="200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ru-RU" sz="20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𝐵</m:t>
                    </m:r>
                    <m:r>
                      <a:rPr lang="ru-RU" sz="200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ru-RU" sz="2000" dirty="0">
                    <a:latin typeface="+mn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С′</m:t>
                    </m:r>
                  </m:oMath>
                </a14:m>
                <a:r>
                  <a:rPr lang="ru-RU" sz="2000" dirty="0">
                    <a:latin typeface="+mn-lt"/>
                  </a:rPr>
                  <a:t> и фиксированных позициях их вхождения в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ru-RU" sz="20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ru-RU" sz="2000" dirty="0">
                    <a:latin typeface="+mn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ru-RU" sz="2000" dirty="0">
                    <a:latin typeface="+mn-lt"/>
                  </a:rPr>
                  <a:t>, если </a:t>
                </a:r>
                <a:r>
                  <a:rPr lang="en-US" sz="2000" dirty="0" smtClean="0">
                    <a:latin typeface="+mn-lt"/>
                  </a:rPr>
                  <a:t>A</a:t>
                </a:r>
                <a:r>
                  <a:rPr lang="en-US" sz="2000" baseline="-42000" dirty="0" smtClean="0">
                    <a:latin typeface="+mn-lt"/>
                  </a:rPr>
                  <a:t>i+|A'|</a:t>
                </a:r>
                <a:r>
                  <a:rPr lang="en-US" sz="2000" dirty="0" smtClean="0">
                    <a:latin typeface="+mn-lt"/>
                  </a:rPr>
                  <a:t> = </a:t>
                </a:r>
                <a:r>
                  <a:rPr lang="en-US" sz="2000" dirty="0" err="1" smtClean="0">
                    <a:latin typeface="+mn-lt"/>
                  </a:rPr>
                  <a:t>B</a:t>
                </a:r>
                <a:r>
                  <a:rPr lang="en-US" sz="2000" baseline="-42000" dirty="0" err="1" smtClean="0">
                    <a:latin typeface="+mn-lt"/>
                  </a:rPr>
                  <a:t>j</a:t>
                </a:r>
                <a:r>
                  <a:rPr lang="en-US" sz="2000" baseline="-42000" dirty="0" smtClean="0">
                    <a:latin typeface="+mn-lt"/>
                  </a:rPr>
                  <a:t>+|A'|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то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можно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расширить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вправо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на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один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символ</a:t>
                </a:r>
                <a:r>
                  <a:rPr lang="en-US" sz="2000" dirty="0">
                    <a:latin typeface="+mn-lt"/>
                  </a:rPr>
                  <a:t> и </a:t>
                </a:r>
                <a:r>
                  <a:rPr lang="en-US" sz="2000" dirty="0" err="1">
                    <a:latin typeface="+mn-lt"/>
                  </a:rPr>
                  <a:t>ответ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не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у</a:t>
                </a:r>
                <a:r>
                  <a:rPr lang="ru-RU" sz="2000" dirty="0" smtClean="0">
                    <a:latin typeface="+mn-lt"/>
                  </a:rPr>
                  <a:t>меньшиться</a:t>
                </a:r>
                <a:r>
                  <a:rPr lang="en-US" sz="2000" dirty="0" smtClean="0">
                    <a:latin typeface="+mn-lt"/>
                  </a:rPr>
                  <a:t>. </a:t>
                </a:r>
                <a:r>
                  <a:rPr lang="en-US" sz="2000" dirty="0" err="1">
                    <a:latin typeface="+mn-lt"/>
                  </a:rPr>
                  <a:t>Действительно</a:t>
                </a:r>
                <a:r>
                  <a:rPr lang="en-US" sz="2000" dirty="0">
                    <a:latin typeface="+mn-lt"/>
                  </a:rPr>
                  <a:t>, в </a:t>
                </a:r>
                <a:r>
                  <a:rPr lang="en-US" sz="2000" dirty="0" err="1">
                    <a:latin typeface="+mn-lt"/>
                  </a:rPr>
                  <a:t>худшем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случае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при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расширении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вправо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мы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затронем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вхождение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  <m:r>
                      <a:rPr lang="en-US" sz="200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>
                    <a:latin typeface="+mn-lt"/>
                  </a:rPr>
                  <a:t> в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err="1">
                    <a:latin typeface="+mn-lt"/>
                  </a:rPr>
                  <a:t>тогда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мы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можем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просто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сузить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𝐵</m:t>
                    </m:r>
                    <m:r>
                      <a:rPr lang="en-US" sz="200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на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один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влево</a:t>
                </a:r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err="1">
                    <a:latin typeface="+mn-lt"/>
                  </a:rPr>
                  <a:t>что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не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ухудшит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итоговую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сумму</a:t>
                </a:r>
                <a:r>
                  <a:rPr lang="en-US" sz="2000" dirty="0">
                    <a:latin typeface="+mn-lt"/>
                  </a:rPr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1024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8817120" cy="5389046"/>
              </a:xfrm>
              <a:prstGeom prst="rect">
                <a:avLst/>
              </a:prstGeom>
              <a:blipFill rotWithShape="1">
                <a:blip r:embed="rId5"/>
                <a:stretch>
                  <a:fillRect l="-692" t="-452" r="-8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19102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265" name="Text Box 1"/>
              <p:cNvSpPr txBox="1">
                <a:spLocks noChangeArrowheads="1"/>
              </p:cNvSpPr>
              <p:nvPr/>
            </p:nvSpPr>
            <p:spPr bwMode="auto">
              <a:xfrm>
                <a:off x="2449440" y="-7728"/>
                <a:ext cx="4245120" cy="545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9622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r>
                  <a:rPr lang="ru-RU" sz="4000" dirty="0">
                    <a:latin typeface="+mj-lt"/>
                  </a:rPr>
                  <a:t>Решение за </a:t>
                </a:r>
                <a14:m>
                  <m:oMath xmlns:m="http://schemas.openxmlformats.org/officeDocument/2006/math">
                    <m:r>
                      <a:rPr lang="ru-RU" sz="4000" i="1" dirty="0" smtClean="0">
                        <a:latin typeface="+mj-lt"/>
                      </a:rPr>
                      <m:t>О(</m:t>
                    </m:r>
                    <m:r>
                      <a:rPr lang="ru-RU" sz="4000" i="1" dirty="0" smtClean="0">
                        <a:latin typeface="+mj-lt"/>
                      </a:rPr>
                      <m:t>𝑁</m:t>
                    </m:r>
                    <m:r>
                      <a:rPr lang="ru-RU" sz="4000" i="1" baseline="30000" dirty="0" smtClean="0">
                        <a:latin typeface="+mj-lt"/>
                      </a:rPr>
                      <m:t>2</m:t>
                    </m:r>
                    <m:r>
                      <a:rPr lang="ru-RU" sz="4000" i="1" dirty="0">
                        <a:latin typeface="+mj-lt"/>
                      </a:rPr>
                      <m:t>)</m:t>
                    </m:r>
                  </m:oMath>
                </a14:m>
                <a:endParaRPr lang="ru-RU" sz="4000" dirty="0">
                  <a:latin typeface="+mj-lt"/>
                </a:endParaRPr>
              </a:p>
            </p:txBody>
          </p:sp>
        </mc:Choice>
        <mc:Fallback>
          <p:sp>
            <p:nvSpPr>
              <p:cNvPr id="1126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440" y="-7728"/>
                <a:ext cx="4245120" cy="545818"/>
              </a:xfrm>
              <a:prstGeom prst="rect">
                <a:avLst/>
              </a:prstGeom>
              <a:blipFill rotWithShape="1">
                <a:blip r:embed="rId3"/>
                <a:stretch>
                  <a:fillRect l="-5316" t="-15730" b="-820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66" name="Text Box 2"/>
              <p:cNvSpPr txBox="1">
                <a:spLocks noChangeArrowheads="1"/>
              </p:cNvSpPr>
              <p:nvPr/>
            </p:nvSpPr>
            <p:spPr bwMode="auto">
              <a:xfrm>
                <a:off x="0" y="476672"/>
                <a:ext cx="9144000" cy="6381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Построим </a:t>
                </a:r>
                <a:r>
                  <a:rPr lang="ru-RU" sz="2300" dirty="0">
                    <a:latin typeface="+mn-lt"/>
                  </a:rPr>
                  <a:t>бор содержащий все суффиксы строк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ru-RU" sz="2300" dirty="0">
                    <a:latin typeface="+mn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sz="2300" dirty="0"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Каждая </a:t>
                </a:r>
                <a:r>
                  <a:rPr lang="ru-RU" sz="2300" dirty="0">
                    <a:latin typeface="+mn-lt"/>
                  </a:rPr>
                  <a:t>вершина бора содержащая в поддереве концы обеих строк соответствует какой то общей подстроке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ru-RU" sz="2300" dirty="0">
                    <a:latin typeface="+mn-lt"/>
                  </a:rPr>
                  <a:t> </a:t>
                </a:r>
                <a:r>
                  <a:rPr lang="ru-RU" sz="2300" dirty="0" smtClean="0">
                    <a:latin typeface="+mn-lt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sz="2300" dirty="0"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Каждой такой вершине можно назначить </a:t>
                </a:r>
                <a:r>
                  <a:rPr lang="ru-RU" sz="2300" dirty="0">
                    <a:latin typeface="+mn-lt"/>
                  </a:rPr>
                  <a:t>наиболее оптимальное вхождение в строку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ru-RU" sz="2300" dirty="0">
                    <a:latin typeface="+mn-lt"/>
                  </a:rPr>
                  <a:t> и в строку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𝐵</m:t>
                    </m:r>
                  </m:oMath>
                </a14:m>
                <a:endParaRPr lang="ru-RU" sz="2300" dirty="0"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В </a:t>
                </a:r>
                <a:r>
                  <a:rPr lang="ru-RU" sz="2300" dirty="0">
                    <a:latin typeface="+mn-lt"/>
                  </a:rPr>
                  <a:t>силу соображения </a:t>
                </a:r>
                <a:r>
                  <a:rPr lang="ru-RU" sz="2300" dirty="0" smtClean="0">
                    <a:latin typeface="+mn-lt"/>
                  </a:rPr>
                  <a:t>с </a:t>
                </a:r>
                <a:r>
                  <a:rPr lang="ru-RU" sz="2300" dirty="0">
                    <a:latin typeface="+mn-lt"/>
                  </a:rPr>
                  <a:t>предыдущего слайда имеет смысл рассматривать только те вершины бора, степень которых </a:t>
                </a:r>
                <a:r>
                  <a:rPr lang="ru-RU" sz="2300" dirty="0" smtClean="0">
                    <a:latin typeface="+mn-lt"/>
                  </a:rPr>
                  <a:t>больше единицы. </a:t>
                </a: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Вершины для которых выполнены оба условия назовем хорошими</a:t>
                </a:r>
                <a:endParaRPr lang="ru-RU" sz="2300" dirty="0"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Для </a:t>
                </a:r>
                <a:r>
                  <a:rPr lang="ru-RU" sz="2300" dirty="0">
                    <a:latin typeface="+mn-lt"/>
                  </a:rPr>
                  <a:t>каждой </a:t>
                </a:r>
                <a:r>
                  <a:rPr lang="ru-RU" sz="2300" dirty="0" smtClean="0">
                    <a:latin typeface="+mn-lt"/>
                  </a:rPr>
                  <a:t>хорошей вершины </a:t>
                </a:r>
                <a:r>
                  <a:rPr lang="ru-RU" sz="2300" dirty="0">
                    <a:latin typeface="+mn-lt"/>
                  </a:rPr>
                  <a:t>однозначно получаем вхождения соответстующей ей строки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𝐴</m:t>
                    </m:r>
                    <m:r>
                      <a:rPr lang="ru-RU" sz="230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ru-RU" sz="2300" dirty="0">
                    <a:latin typeface="+mn-lt"/>
                  </a:rPr>
                  <a:t> в строки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ru-RU" sz="2300" dirty="0">
                    <a:latin typeface="+mn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ru-RU" sz="2300" dirty="0">
                    <a:latin typeface="+mn-lt"/>
                  </a:rPr>
                  <a:t>. Обозначим за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ru-RU" sz="2300" dirty="0">
                    <a:latin typeface="+mn-lt"/>
                  </a:rPr>
                  <a:t> начало самого левого вхождения в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А</m:t>
                    </m:r>
                  </m:oMath>
                </a14:m>
                <a:r>
                  <a:rPr lang="ru-RU" sz="2300" dirty="0" smtClean="0">
                    <a:latin typeface="+mn-lt"/>
                  </a:rPr>
                  <a:t> </a:t>
                </a:r>
                <a:r>
                  <a:rPr lang="ru-RU" sz="2300" dirty="0">
                    <a:latin typeface="+mn-lt"/>
                  </a:rPr>
                  <a:t>и за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ru-RU" sz="2300" dirty="0">
                    <a:latin typeface="+mn-lt"/>
                  </a:rPr>
                  <a:t> начало самого правого вхождения в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ru-RU" sz="2300" dirty="0">
                    <a:latin typeface="+mn-lt"/>
                  </a:rPr>
                  <a:t>. </a:t>
                </a:r>
              </a:p>
            </p:txBody>
          </p:sp>
        </mc:Choice>
        <mc:Fallback>
          <p:sp>
            <p:nvSpPr>
              <p:cNvPr id="1126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6672"/>
                <a:ext cx="9144000" cy="6381328"/>
              </a:xfrm>
              <a:prstGeom prst="rect">
                <a:avLst/>
              </a:prstGeom>
              <a:blipFill rotWithShape="1">
                <a:blip r:embed="rId4"/>
                <a:stretch>
                  <a:fillRect l="-867" r="-200" b="-10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7524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"/>
              <p:cNvSpPr txBox="1">
                <a:spLocks noChangeArrowheads="1"/>
              </p:cNvSpPr>
              <p:nvPr/>
            </p:nvSpPr>
            <p:spPr bwMode="auto">
              <a:xfrm>
                <a:off x="2449440" y="106572"/>
                <a:ext cx="4245120" cy="545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69622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r>
                  <a:rPr lang="ru-RU" sz="4000" dirty="0">
                    <a:latin typeface="+mn-lt"/>
                  </a:rPr>
                  <a:t>Решение за </a:t>
                </a:r>
                <a14:m>
                  <m:oMath xmlns:m="http://schemas.openxmlformats.org/officeDocument/2006/math">
                    <m:r>
                      <a:rPr lang="ru-RU" sz="4000" i="1" dirty="0" smtClean="0">
                        <a:latin typeface="+mn-lt"/>
                      </a:rPr>
                      <m:t>О(</m:t>
                    </m:r>
                    <m:r>
                      <a:rPr lang="ru-RU" sz="4000" i="1" dirty="0" smtClean="0">
                        <a:latin typeface="+mn-lt"/>
                      </a:rPr>
                      <m:t>𝑁</m:t>
                    </m:r>
                    <m:r>
                      <a:rPr lang="ru-RU" sz="4000" i="1" baseline="30000" dirty="0" smtClean="0">
                        <a:latin typeface="+mn-lt"/>
                      </a:rPr>
                      <m:t>2</m:t>
                    </m:r>
                    <m:r>
                      <a:rPr lang="ru-RU" sz="4000" i="1" dirty="0">
                        <a:latin typeface="+mn-lt"/>
                      </a:rPr>
                      <m:t>)</m:t>
                    </m:r>
                  </m:oMath>
                </a14:m>
                <a:endParaRPr lang="ru-RU" sz="40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440" y="106572"/>
                <a:ext cx="4245120" cy="545818"/>
              </a:xfrm>
              <a:prstGeom prst="rect">
                <a:avLst/>
              </a:prstGeom>
              <a:blipFill rotWithShape="1">
                <a:blip r:embed="rId2"/>
                <a:stretch>
                  <a:fillRect l="-5316" t="-15556" b="-8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0" y="693318"/>
                <a:ext cx="9144000" cy="6164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SimSun" charset="-122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>
                    <a:latin typeface="+mn-lt"/>
                  </a:rPr>
                  <a:t>Теперь переберем границу в строке C и попробуем обновить максимум величиной </a:t>
                </a:r>
                <a14:m>
                  <m:oMath xmlns:m="http://schemas.openxmlformats.org/officeDocument/2006/math">
                    <m:r>
                      <a:rPr lang="ru-RU" sz="2300" i="1" dirty="0">
                        <a:latin typeface="+mn-lt"/>
                      </a:rPr>
                      <m:t>|</m:t>
                    </m:r>
                    <m:r>
                      <a:rPr lang="ru-RU" sz="2300" i="1" dirty="0">
                        <a:latin typeface="+mn-lt"/>
                      </a:rPr>
                      <m:t>𝐴</m:t>
                    </m:r>
                    <m:r>
                      <a:rPr lang="ru-RU" sz="2300" i="1" dirty="0">
                        <a:latin typeface="+mn-lt"/>
                      </a:rPr>
                      <m:t>′| + </m:t>
                    </m:r>
                    <m:r>
                      <a:rPr lang="ru-RU" sz="2300" i="1" dirty="0">
                        <a:latin typeface="+mn-lt"/>
                      </a:rPr>
                      <m:t>𝐵𝐶</m:t>
                    </m:r>
                    <m:r>
                      <a:rPr lang="ru-RU" sz="2300" i="1" dirty="0">
                        <a:latin typeface="+mn-lt"/>
                      </a:rPr>
                      <m:t>[</m:t>
                    </m:r>
                    <m:r>
                      <a:rPr lang="ru-RU" sz="2300" i="1" dirty="0">
                        <a:latin typeface="+mn-lt"/>
                      </a:rPr>
                      <m:t>𝑗</m:t>
                    </m:r>
                    <m:r>
                      <a:rPr lang="ru-RU" sz="2300" i="1" dirty="0">
                        <a:latin typeface="+mn-lt"/>
                      </a:rPr>
                      <m:t> − 1][</m:t>
                    </m:r>
                    <m:r>
                      <a:rPr lang="ru-RU" sz="2300" i="1" dirty="0">
                        <a:latin typeface="+mn-lt"/>
                      </a:rPr>
                      <m:t>𝑘</m:t>
                    </m:r>
                    <m:r>
                      <a:rPr lang="ru-RU" sz="2300" i="1" dirty="0">
                        <a:latin typeface="+mn-lt"/>
                      </a:rPr>
                      <m:t> + 1] + </m:t>
                    </m:r>
                    <m:r>
                      <a:rPr lang="ru-RU" sz="2300" i="1" dirty="0">
                        <a:latin typeface="+mn-lt"/>
                      </a:rPr>
                      <m:t>𝐶𝐴</m:t>
                    </m:r>
                    <m:r>
                      <a:rPr lang="ru-RU" sz="2300" i="1" dirty="0">
                        <a:latin typeface="+mn-lt"/>
                      </a:rPr>
                      <m:t>[</m:t>
                    </m:r>
                    <m:r>
                      <a:rPr lang="ru-RU" sz="2300" i="1" dirty="0">
                        <a:latin typeface="+mn-lt"/>
                      </a:rPr>
                      <m:t>𝑘</m:t>
                    </m:r>
                    <m:r>
                      <a:rPr lang="ru-RU" sz="2300" i="1" dirty="0">
                        <a:latin typeface="+mn-lt"/>
                      </a:rPr>
                      <m:t>][</m:t>
                    </m:r>
                    <m:r>
                      <a:rPr lang="ru-RU" sz="2300" i="1" dirty="0">
                        <a:latin typeface="+mn-lt"/>
                      </a:rPr>
                      <m:t>𝑖</m:t>
                    </m:r>
                    <m:r>
                      <a:rPr lang="ru-RU" sz="2300" i="1" dirty="0">
                        <a:latin typeface="+mn-lt"/>
                      </a:rPr>
                      <m:t> + |</m:t>
                    </m:r>
                    <m:r>
                      <a:rPr lang="ru-RU" sz="2300" i="1" dirty="0">
                        <a:latin typeface="+mn-lt"/>
                      </a:rPr>
                      <m:t>𝐴</m:t>
                    </m:r>
                    <m:r>
                      <a:rPr lang="ru-RU" sz="2300" i="1" dirty="0">
                        <a:latin typeface="+mn-lt"/>
                      </a:rPr>
                      <m:t>′|]</m:t>
                    </m:r>
                  </m:oMath>
                </a14:m>
                <a:endParaRPr lang="ru-RU" sz="2300" dirty="0" smtClean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Проверка </a:t>
                </a:r>
                <a:r>
                  <a:rPr lang="ru-RU" sz="2300" dirty="0">
                    <a:latin typeface="+mn-lt"/>
                  </a:rPr>
                  <a:t>одной хорошей вершины </a:t>
                </a:r>
                <a:r>
                  <a:rPr lang="ru-RU" sz="2300" dirty="0" smtClean="0">
                    <a:latin typeface="+mn-lt"/>
                  </a:rPr>
                  <a:t>бора </a:t>
                </a:r>
                <a:r>
                  <a:rPr lang="ru-RU" sz="2300" dirty="0">
                    <a:latin typeface="+mn-lt"/>
                  </a:rPr>
                  <a:t>занимает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𝑂</m:t>
                    </m:r>
                    <m:r>
                      <a:rPr lang="ru-RU" sz="2300" i="1" dirty="0" smtClean="0">
                        <a:latin typeface="Cambria Math"/>
                      </a:rPr>
                      <m:t>(</m:t>
                    </m:r>
                    <m:r>
                      <a:rPr lang="ru-RU" sz="2300" i="1" dirty="0" smtClean="0">
                        <a:latin typeface="Cambria Math"/>
                      </a:rPr>
                      <m:t>𝑁</m:t>
                    </m:r>
                    <m:r>
                      <a:rPr lang="ru-RU" sz="23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300" dirty="0">
                    <a:latin typeface="+mn-lt"/>
                  </a:rPr>
                  <a:t>. Но такой бор есть не что иное как объединение суффиксных деревьев строк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ru-RU" sz="2300" dirty="0">
                    <a:latin typeface="+mn-lt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ru-RU" sz="2300" dirty="0">
                    <a:latin typeface="+mn-lt"/>
                  </a:rPr>
                  <a:t>, и, следовательно, содержит не больше вершин степени больше либо равной 2 чем сумма количеств таких вершин в исходных суфдеревьях. Но количество таких вершин в суффиксном дереве одной строки есть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𝑂</m:t>
                    </m:r>
                    <m:r>
                      <a:rPr lang="ru-RU" sz="2300" i="1" dirty="0" smtClean="0">
                        <a:latin typeface="Cambria Math"/>
                      </a:rPr>
                      <m:t>(</m:t>
                    </m:r>
                    <m:r>
                      <a:rPr lang="ru-RU" sz="2300" i="1" dirty="0" smtClean="0">
                        <a:latin typeface="Cambria Math"/>
                      </a:rPr>
                      <m:t>𝑁</m:t>
                    </m:r>
                    <m:r>
                      <a:rPr lang="ru-RU" sz="2300" i="1" dirty="0" smtClean="0">
                        <a:latin typeface="Cambria Math"/>
                      </a:rPr>
                      <m:t>)</m:t>
                    </m:r>
                  </m:oMath>
                </a14:m>
                <a:endParaRPr lang="ru-RU" sz="2300" dirty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2300" dirty="0" smtClean="0">
                    <a:latin typeface="+mn-lt"/>
                  </a:rPr>
                  <a:t>Таким </a:t>
                </a:r>
                <a:r>
                  <a:rPr lang="ru-RU" sz="2300" dirty="0">
                    <a:latin typeface="+mn-lt"/>
                  </a:rPr>
                  <a:t>образом мы получили только </a:t>
                </a:r>
                <a14:m>
                  <m:oMath xmlns:m="http://schemas.openxmlformats.org/officeDocument/2006/math">
                    <m:r>
                      <a:rPr lang="ru-RU" sz="2300" i="1" dirty="0" smtClean="0">
                        <a:latin typeface="Cambria Math"/>
                      </a:rPr>
                      <m:t>𝑂</m:t>
                    </m:r>
                    <m:r>
                      <a:rPr lang="ru-RU" sz="2300" i="1" dirty="0" smtClean="0">
                        <a:latin typeface="Cambria Math"/>
                      </a:rPr>
                      <m:t>(</m:t>
                    </m:r>
                    <m:r>
                      <a:rPr lang="ru-RU" sz="2300" i="1" dirty="0" smtClean="0">
                        <a:latin typeface="Cambria Math"/>
                      </a:rPr>
                      <m:t>𝑁</m:t>
                    </m:r>
                    <m:r>
                      <a:rPr lang="ru-RU" sz="2300" i="1" baseline="30000" dirty="0" smtClean="0">
                        <a:latin typeface="Cambria Math"/>
                      </a:rPr>
                      <m:t>2</m:t>
                    </m:r>
                    <m:r>
                      <a:rPr lang="ru-RU" sz="23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300" dirty="0">
                    <a:latin typeface="+mn-lt"/>
                  </a:rPr>
                  <a:t> границ которые достаточно проверить, чтобы гарантированно найти ответ. Это </a:t>
                </a:r>
                <a:r>
                  <a:rPr lang="ru-RU" sz="2300" dirty="0" smtClean="0">
                    <a:latin typeface="+mn-lt"/>
                  </a:rPr>
                  <a:t>решение получает </a:t>
                </a:r>
                <a:r>
                  <a:rPr lang="ru-RU" sz="2300" dirty="0">
                    <a:latin typeface="+mn-lt"/>
                  </a:rPr>
                  <a:t>100 </a:t>
                </a:r>
                <a:r>
                  <a:rPr lang="ru-RU" sz="2300" dirty="0" smtClean="0">
                    <a:latin typeface="+mn-lt"/>
                  </a:rPr>
                  <a:t>баллов!</a:t>
                </a:r>
                <a:endParaRPr lang="ru-RU" sz="2300" dirty="0">
                  <a:latin typeface="+mn-lt"/>
                </a:endParaRPr>
              </a:p>
            </p:txBody>
          </p:sp>
        </mc:Choice>
        <mc:Fallback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3318"/>
                <a:ext cx="9144000" cy="6164682"/>
              </a:xfrm>
              <a:prstGeom prst="rect">
                <a:avLst/>
              </a:prstGeom>
              <a:blipFill rotWithShape="1">
                <a:blip r:embed="rId3"/>
                <a:stretch>
                  <a:fillRect l="-867" r="-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4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37529" y="44624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Решение на 30 баллов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2"/>
              <p:cNvSpPr txBox="1">
                <a:spLocks noChangeArrowheads="1"/>
              </p:cNvSpPr>
              <p:nvPr/>
            </p:nvSpPr>
            <p:spPr>
              <a:xfrm>
                <a:off x="167134" y="1268760"/>
                <a:ext cx="8869362" cy="2304256"/>
              </a:xfrm>
              <a:prstGeom prst="rect">
                <a:avLst/>
              </a:prstGeom>
              <a:ln/>
            </p:spPr>
            <p:txBody>
              <a:bodyPr vert="horz" lIns="91440" tIns="2205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31800" indent="-323850">
                  <a:buSzPct val="45000"/>
                  <a:buFont typeface="Wingdings" charset="2"/>
                  <a:buChar char="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en-US" sz="2800" dirty="0" smtClean="0"/>
                  <a:t>Если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мы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знаем</a:t>
                </a:r>
                <a:r>
                  <a:rPr lang="ru-RU" sz="2800" dirty="0" smtClean="0"/>
                  <a:t>,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в какой момент </a:t>
                </a:r>
                <a:r>
                  <a:rPr lang="ru-RU" sz="2800" dirty="0" smtClean="0"/>
                  <a:t>и где </a:t>
                </a:r>
                <a:r>
                  <a:rPr lang="en-US" sz="2800" dirty="0" err="1" smtClean="0"/>
                  <a:t>мы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добавили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величину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/>
                      <m:t>𝑋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то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мы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знаем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на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сколько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изменилась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итоговая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сумм</a:t>
                </a:r>
                <a:r>
                  <a:rPr lang="ru-RU" sz="2800" dirty="0" smtClean="0"/>
                  <a:t>а</a:t>
                </a:r>
              </a:p>
              <a:p>
                <a:pPr marL="431800" indent="-323850">
                  <a:buSzPct val="45000"/>
                  <a:buFont typeface="Wingdings" charset="2"/>
                  <a:buChar char="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</a:pPr>
                <a:r>
                  <a:rPr lang="ru-RU" sz="2800" dirty="0" smtClean="0"/>
                  <a:t>Переберем элемент таблицы и значение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ru-RU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 smtClean="0"/>
                  <a:t>после этого промоделируем процесс и получим 30 баллов</a:t>
                </a:r>
                <a:endParaRPr lang="ru-RU" sz="2800" dirty="0" smtClean="0"/>
              </a:p>
            </p:txBody>
          </p:sp>
        </mc:Choice>
        <mc:Fallback>
          <p:sp>
            <p:nvSpPr>
              <p:cNvPr id="5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4" y="1268760"/>
                <a:ext cx="8869362" cy="2304256"/>
              </a:xfrm>
              <a:prstGeom prst="rect">
                <a:avLst/>
              </a:prstGeom>
              <a:blipFill rotWithShape="1">
                <a:blip r:embed="rId2"/>
                <a:stretch>
                  <a:fillRect t="-3439" b="-687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6936774"/>
                  </p:ext>
                </p:extLst>
              </p:nvPr>
            </p:nvGraphicFramePr>
            <p:xfrm>
              <a:off x="460821" y="3861048"/>
              <a:ext cx="8281988" cy="2741615"/>
            </p:xfrm>
            <a:graphic>
              <a:graphicData uri="http://schemas.openxmlformats.org/drawingml/2006/table">
                <a:tbl>
                  <a:tblPr/>
                  <a:tblGrid>
                    <a:gridCol w="1035050"/>
                    <a:gridCol w="1035050"/>
                    <a:gridCol w="1035050"/>
                    <a:gridCol w="1036638"/>
                    <a:gridCol w="1035050"/>
                    <a:gridCol w="1035050"/>
                    <a:gridCol w="1035050"/>
                    <a:gridCol w="1035050"/>
                  </a:tblGrid>
                  <a:tr h="5762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90000" marR="90000" marT="62675" marB="46800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133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133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133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+2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+3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+4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+5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+6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133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+3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+6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+10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+15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+21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Droid Sans Fallback" charset="0"/>
                                    <a:cs typeface="Droid Sans Fallback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091434"/>
                  </p:ext>
                </p:extLst>
              </p:nvPr>
            </p:nvGraphicFramePr>
            <p:xfrm>
              <a:off x="460821" y="3861048"/>
              <a:ext cx="8281988" cy="2741615"/>
            </p:xfrm>
            <a:graphic>
              <a:graphicData uri="http://schemas.openxmlformats.org/drawingml/2006/table">
                <a:tbl>
                  <a:tblPr/>
                  <a:tblGrid>
                    <a:gridCol w="1035050"/>
                    <a:gridCol w="1035050"/>
                    <a:gridCol w="1035050"/>
                    <a:gridCol w="1036638"/>
                    <a:gridCol w="1035050"/>
                    <a:gridCol w="1035050"/>
                    <a:gridCol w="1035050"/>
                    <a:gridCol w="1035050"/>
                  </a:tblGrid>
                  <a:tr h="5762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000" marR="90000" marT="62675" marB="46800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88" r="-699412" b="-3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1183" r="-603550" b="-3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00000" r="-500000" b="-3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00000" r="-400000" b="-3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00000" r="-300000" b="-3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00000" r="-200000" b="-3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03550" r="-101183" b="-3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000" marR="90000" marT="62675" marB="46800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99412" r="-588" b="-374737"/>
                          </a:stretch>
                        </a:blipFill>
                      </a:tcPr>
                    </a:tc>
                  </a:tr>
                  <a:tr h="5413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88" t="-107955" r="-699412" b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1183" t="-107955" r="-603550" b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>
                              <a:tab pos="723900" algn="l"/>
                              <a:tab pos="1447800" algn="l"/>
                              <a:tab pos="2171700" algn="l"/>
                              <a:tab pos="2895600" algn="l"/>
                              <a:tab pos="3619500" algn="l"/>
                              <a:tab pos="4343400" algn="l"/>
                              <a:tab pos="5067300" algn="l"/>
                              <a:tab pos="5791200" algn="l"/>
                              <a:tab pos="6515100" algn="l"/>
                              <a:tab pos="7239000" algn="l"/>
                              <a:tab pos="7962900" algn="l"/>
                            </a:tabLst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charset="0"/>
                            <a:ea typeface="Droid Sans Fallback" charset="0"/>
                            <a:cs typeface="Droid Sans Fallback" charset="0"/>
                          </a:endParaRPr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99412" t="-107955" r="-588" b="-304545"/>
                          </a:stretch>
                        </a:blipFill>
                      </a:tcPr>
                    </a:tc>
                  </a:tr>
                  <a:tr h="5413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88" t="-205618" r="-699412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1183" t="-205618" r="-603550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00000" t="-205618" r="-500000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00000" t="-205618" r="-400000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00000" t="-205618" r="-300000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00000" t="-205618" r="-200000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03550" t="-205618" r="-101183" b="-2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99412" t="-205618" r="-588" b="-201124"/>
                          </a:stretch>
                        </a:blipFill>
                      </a:tcPr>
                    </a:tc>
                  </a:tr>
                  <a:tr h="5413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88" t="-305618" r="-699412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1183" t="-305618" r="-603550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00000" t="-305618" r="-500000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00000" t="-305618" r="-400000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00000" t="-305618" r="-300000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00000" t="-305618" r="-200000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03550" t="-305618" r="-101183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99412" t="-305618" r="-588" b="-101124"/>
                          </a:stretch>
                        </a:blipFill>
                      </a:tcPr>
                    </a:tc>
                  </a:tr>
                  <a:tr h="5413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88" t="-405618" r="-699412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101183" t="-405618" r="-60355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200000" t="-405618" r="-50000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300000" t="-405618" r="-40000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00000" t="-405618" r="-30000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500000" t="-405618" r="-20000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03550" t="-405618" r="-101183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6000" marR="36000" marT="51875" marB="36000" anchor="ctr" horzOverflow="overflow">
                        <a:lnL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11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699412" t="-405618" r="-588" b="-11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40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Решение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/>
              <a:t>60 </a:t>
            </a:r>
            <a:r>
              <a:rPr lang="en-US" dirty="0" err="1" smtClean="0"/>
              <a:t>баллов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6480" y="1604328"/>
                <a:ext cx="8045280" cy="4993023"/>
              </a:xfrm>
              <a:ln/>
            </p:spPr>
            <p:txBody>
              <a:bodyPr tIns="20002">
                <a:normAutofit lnSpcReduction="10000"/>
              </a:bodyPr>
              <a:lstStyle/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dirty="0" smtClean="0"/>
                  <a:t>От </a:t>
                </a:r>
                <a:r>
                  <a:rPr lang="ru-RU" dirty="0"/>
                  <a:t>исходных чисел в массиве ничего не зависит, а величина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прямо пропорциональна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endParaRPr lang="ru-RU" dirty="0" smtClean="0"/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ru-RU" dirty="0" smtClean="0"/>
                  <a:t>Переберем момент</a:t>
                </a:r>
                <a:r>
                  <a:rPr lang="ru-RU" dirty="0" smtClean="0"/>
                  <a:t>, в который мы изменим число. </a:t>
                </a:r>
                <a:r>
                  <a:rPr lang="en-US" dirty="0" err="1" smtClean="0"/>
                  <a:t>Пусть</a:t>
                </a:r>
                <a:r>
                  <a:rPr lang="en-US" dirty="0" smtClean="0"/>
                  <a:t> </a:t>
                </a:r>
                <a:r>
                  <a:rPr lang="en-US" dirty="0" err="1"/>
                  <a:t>при</a:t>
                </a:r>
                <a:r>
                  <a:rPr lang="en-US" dirty="0"/>
                  <a:t> </a:t>
                </a:r>
                <a:r>
                  <a:rPr lang="en-US" dirty="0" err="1"/>
                  <a:t>добавлении</a:t>
                </a:r>
                <a:r>
                  <a:rPr lang="en-US" dirty="0"/>
                  <a:t> </a:t>
                </a:r>
                <a:r>
                  <a:rPr lang="en-US" dirty="0" err="1"/>
                  <a:t>единицы</a:t>
                </a:r>
                <a:r>
                  <a:rPr lang="en-US" dirty="0"/>
                  <a:t> </a:t>
                </a:r>
                <a:r>
                  <a:rPr lang="en-US" dirty="0" err="1"/>
                  <a:t>итоговая</a:t>
                </a:r>
                <a:r>
                  <a:rPr lang="en-US" dirty="0"/>
                  <a:t> </a:t>
                </a:r>
                <a:r>
                  <a:rPr lang="en-US" dirty="0" err="1"/>
                  <a:t>сумма</a:t>
                </a:r>
                <a:r>
                  <a:rPr lang="en-US" dirty="0"/>
                  <a:t> </a:t>
                </a:r>
                <a:r>
                  <a:rPr lang="en-US" dirty="0" err="1"/>
                  <a:t>изменяется</a:t>
                </a:r>
                <a:r>
                  <a:rPr lang="en-US" dirty="0"/>
                  <a:t> </a:t>
                </a:r>
                <a:r>
                  <a:rPr lang="en-US" dirty="0" err="1"/>
                  <a:t>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 smtClean="0"/>
                  <a:t>Тогда</a:t>
                </a:r>
                <a:r>
                  <a:rPr lang="en-US" dirty="0" smtClean="0"/>
                  <a:t>, </a:t>
                </a:r>
                <a:r>
                  <a:rPr lang="en-US" dirty="0" err="1"/>
                  <a:t>если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делится</a:t>
                </a:r>
                <a:r>
                  <a:rPr lang="en-US" dirty="0"/>
                  <a:t> </a:t>
                </a:r>
                <a:r>
                  <a:rPr lang="en-US" dirty="0" err="1"/>
                  <a:t>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то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 err="1"/>
                  <a:t>кандидат</a:t>
                </a:r>
                <a:r>
                  <a:rPr lang="en-US" dirty="0"/>
                  <a:t> </a:t>
                </a:r>
                <a:r>
                  <a:rPr lang="en-US" dirty="0" err="1"/>
                  <a:t>на</a:t>
                </a:r>
                <a:r>
                  <a:rPr lang="en-US" dirty="0"/>
                  <a:t> </a:t>
                </a:r>
                <a:r>
                  <a:rPr lang="en-US" dirty="0" err="1"/>
                  <a:t>ответ</a:t>
                </a:r>
                <a:r>
                  <a:rPr lang="en-US" dirty="0"/>
                  <a:t>.</a:t>
                </a:r>
              </a:p>
              <a:p>
                <a:pPr marL="391686" indent="-293764">
                  <a:buSzPct val="45000"/>
                  <a:buFont typeface="Wingdings" charset="2"/>
                  <a:buChar char=""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r>
                  <a:rPr lang="en-US" dirty="0" err="1"/>
                  <a:t>Среди</a:t>
                </a:r>
                <a:r>
                  <a:rPr lang="en-US" dirty="0"/>
                  <a:t> </a:t>
                </a:r>
                <a:r>
                  <a:rPr lang="en-US" dirty="0" err="1"/>
                  <a:t>всех</a:t>
                </a:r>
                <a:r>
                  <a:rPr lang="en-US" dirty="0"/>
                  <a:t> </a:t>
                </a:r>
                <a:r>
                  <a:rPr lang="en-US" dirty="0" err="1"/>
                  <a:t>таких</a:t>
                </a:r>
                <a:r>
                  <a:rPr lang="en-US" dirty="0"/>
                  <a:t> </a:t>
                </a:r>
                <a:r>
                  <a:rPr lang="en-US" dirty="0" err="1"/>
                  <a:t>кандидатов</a:t>
                </a:r>
                <a:r>
                  <a:rPr lang="en-US" dirty="0"/>
                  <a:t> </a:t>
                </a:r>
                <a:r>
                  <a:rPr lang="en-US" dirty="0" err="1"/>
                  <a:t>выбрать</a:t>
                </a:r>
                <a:r>
                  <a:rPr lang="en-US" dirty="0"/>
                  <a:t> </a:t>
                </a:r>
                <a:r>
                  <a:rPr lang="en-US" dirty="0" err="1"/>
                  <a:t>минимальный</a:t>
                </a:r>
                <a:r>
                  <a:rPr lang="en-US" dirty="0"/>
                  <a:t>. </a:t>
                </a:r>
              </a:p>
              <a:p>
                <a:pPr marL="391686" indent="-293764">
                  <a:buSzPct val="45000"/>
                  <a:buNone/>
                  <a:tabLst>
                    <a:tab pos="656650" algn="l"/>
                    <a:tab pos="1313299" algn="l"/>
                    <a:tab pos="1969949" algn="l"/>
                    <a:tab pos="2626599" algn="l"/>
                    <a:tab pos="3283248" algn="l"/>
                    <a:tab pos="3939898" algn="l"/>
                    <a:tab pos="4596548" algn="l"/>
                    <a:tab pos="5253198" algn="l"/>
                    <a:tab pos="5909847" algn="l"/>
                    <a:tab pos="6566497" algn="l"/>
                    <a:tab pos="7223147" algn="l"/>
                    <a:tab pos="7879796" algn="l"/>
                  </a:tabLst>
                </a:pPr>
                <a:endParaRPr lang="en-US" sz="2300" dirty="0"/>
              </a:p>
            </p:txBody>
          </p:sp>
        </mc:Choice>
        <mc:Fallback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6480" y="1604328"/>
                <a:ext cx="8045280" cy="4993023"/>
              </a:xfrm>
              <a:blipFill rotWithShape="1">
                <a:blip r:embed="rId3"/>
                <a:stretch>
                  <a:fillRect t="-3053" r="-1894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38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Решение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60 </a:t>
            </a:r>
            <a:r>
              <a:rPr lang="en-US" dirty="0" err="1" smtClean="0"/>
              <a:t>баллов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54" name="Text Box 62"/>
              <p:cNvSpPr txBox="1">
                <a:spLocks noChangeArrowheads="1"/>
              </p:cNvSpPr>
              <p:nvPr/>
            </p:nvSpPr>
            <p:spPr bwMode="auto">
              <a:xfrm>
                <a:off x="489601" y="1556792"/>
                <a:ext cx="8045280" cy="5079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20002" rIns="0" bIns="0"/>
              <a:lstStyle>
                <a:lvl1pPr marL="431800" indent="-32385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spcAft>
                    <a:spcPts val="1293"/>
                  </a:spcAft>
                  <a:buSzPct val="45000"/>
                  <a:buFont typeface="Wingdings" charset="2"/>
                  <a:buChar char=""/>
                </a:pPr>
                <a:r>
                  <a:rPr lang="en-US" sz="2400" dirty="0" smtClean="0">
                    <a:latin typeface="+mn-lt"/>
                  </a:rPr>
                  <a:t>Как </a:t>
                </a:r>
                <a:r>
                  <a:rPr lang="en-US" sz="2400" dirty="0" err="1" smtClean="0">
                    <a:latin typeface="+mn-lt"/>
                  </a:rPr>
                  <a:t>быстро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посчитать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изменение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итоговой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суммы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при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добавлении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единицы</a:t>
                </a:r>
                <a:r>
                  <a:rPr lang="en-US" sz="2400" dirty="0" smtClean="0">
                    <a:latin typeface="+mn-lt"/>
                  </a:rPr>
                  <a:t>?</a:t>
                </a:r>
              </a:p>
              <a:p>
                <a:pPr>
                  <a:spcAft>
                    <a:spcPts val="1293"/>
                  </a:spcAft>
                  <a:buSzPct val="45000"/>
                  <a:buFont typeface="Wingdings" charset="2"/>
                  <a:buChar char=""/>
                </a:pPr>
                <a:r>
                  <a:rPr lang="en-US" sz="2400" dirty="0" smtClean="0">
                    <a:latin typeface="+mn-lt"/>
                  </a:rPr>
                  <a:t>В </a:t>
                </a:r>
                <a:r>
                  <a:rPr lang="en-US" sz="2400" dirty="0" err="1">
                    <a:latin typeface="+mn-lt"/>
                  </a:rPr>
                  <a:t>следующий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момент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времени</a:t>
                </a:r>
                <a:r>
                  <a:rPr lang="en-US" sz="2400" dirty="0">
                    <a:latin typeface="+mn-lt"/>
                  </a:rPr>
                  <a:t> у </a:t>
                </a:r>
                <a:r>
                  <a:rPr lang="en-US" sz="2400" dirty="0" err="1">
                    <a:latin typeface="+mn-lt"/>
                  </a:rPr>
                  <a:t>всех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объектов</a:t>
                </a:r>
                <a:r>
                  <a:rPr lang="en-US" sz="2400" dirty="0">
                    <a:latin typeface="+mn-lt"/>
                  </a:rPr>
                  <a:t> с </a:t>
                </a:r>
                <a:r>
                  <a:rPr lang="ru-RU" sz="2400" dirty="0" smtClean="0">
                    <a:latin typeface="+mn-lt"/>
                  </a:rPr>
                  <a:t>не меньшим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номером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стоимость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увеличится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на</a:t>
                </a:r>
                <a:r>
                  <a:rPr lang="en-US" sz="2400" dirty="0" smtClean="0">
                    <a:latin typeface="+mn-lt"/>
                  </a:rPr>
                  <a:t> 1</a:t>
                </a:r>
                <a:endParaRPr lang="en-US" sz="2400" dirty="0">
                  <a:latin typeface="+mn-lt"/>
                </a:endParaRPr>
              </a:p>
              <a:p>
                <a:pPr>
                  <a:spcAft>
                    <a:spcPts val="1293"/>
                  </a:spcAft>
                  <a:buSzPct val="45000"/>
                  <a:buFont typeface="Wingdings" charset="2"/>
                  <a:buChar char=""/>
                </a:pPr>
                <a:r>
                  <a:rPr lang="en-US" sz="2400" dirty="0" err="1">
                    <a:latin typeface="+mn-lt"/>
                  </a:rPr>
                  <a:t>Тогда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если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+mn-lt"/>
                      </a:rPr>
                      <m:t>𝑇</m:t>
                    </m:r>
                    <m:r>
                      <a:rPr lang="en-US" sz="2400" b="0" i="1" baseline="-25000" dirty="0" smtClean="0">
                        <a:latin typeface="+mn-lt"/>
                      </a:rPr>
                      <m:t>𝑖𝑗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– </a:t>
                </a:r>
                <a:r>
                  <a:rPr lang="en-US" sz="2400" dirty="0" err="1">
                    <a:latin typeface="+mn-lt"/>
                  </a:rPr>
                  <a:t>изменение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итоговой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суммы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вызванное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добавлением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единицы</a:t>
                </a:r>
                <a:r>
                  <a:rPr lang="en-US" sz="2400" dirty="0">
                    <a:latin typeface="+mn-lt"/>
                  </a:rPr>
                  <a:t> 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+mn-lt"/>
                      </a:rPr>
                      <m:t>𝑗</m:t>
                    </m:r>
                  </m:oMath>
                </a14:m>
                <a:r>
                  <a:rPr lang="en-US" sz="2400" dirty="0">
                    <a:latin typeface="+mn-lt"/>
                  </a:rPr>
                  <a:t>-</a:t>
                </a:r>
                <a:r>
                  <a:rPr lang="en-US" sz="2400" dirty="0" err="1">
                    <a:latin typeface="+mn-lt"/>
                  </a:rPr>
                  <a:t>тый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элемент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массива</a:t>
                </a:r>
                <a:r>
                  <a:rPr lang="en-US" sz="2400" dirty="0">
                    <a:latin typeface="+mn-lt"/>
                  </a:rPr>
                  <a:t> в </a:t>
                </a:r>
                <a:r>
                  <a:rPr lang="en-US" sz="2400" dirty="0" err="1">
                    <a:latin typeface="+mn-lt"/>
                  </a:rPr>
                  <a:t>момент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времени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+mn-lt"/>
                      </a:rPr>
                      <m:t>𝑖</m:t>
                    </m:r>
                  </m:oMath>
                </a14:m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то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+mn-lt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+mn-lt"/>
                          </a:rPr>
                          <m:t>𝑖</m:t>
                        </m:r>
                        <m:r>
                          <a:rPr lang="en-US" sz="2400" b="0" i="1" smtClean="0">
                            <a:latin typeface="+mn-lt"/>
                          </a:rPr>
                          <m:t>,</m:t>
                        </m:r>
                        <m:r>
                          <a:rPr lang="en-US" sz="2400" b="0" i="1" smtClean="0">
                            <a:latin typeface="+mn-lt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+mn-lt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+mn-lt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+mn-lt"/>
                          </a:rPr>
                          <m:t>𝑘</m:t>
                        </m:r>
                        <m:r>
                          <a:rPr lang="en-US" sz="2400" b="0" i="1" smtClean="0">
                            <a:latin typeface="+mn-lt"/>
                          </a:rPr>
                          <m:t>≥</m:t>
                        </m:r>
                        <m:r>
                          <a:rPr lang="en-US" sz="2400" b="0" i="1" smtClean="0">
                            <a:latin typeface="+mn-lt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+mn-lt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+mn-lt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+mn-lt"/>
                              </a:rPr>
                              <m:t>+1,</m:t>
                            </m:r>
                            <m:r>
                              <a:rPr lang="en-US" sz="2400" b="0" i="1" smtClean="0">
                                <a:latin typeface="+mn-lt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+mn-lt"/>
                          </a:rPr>
                          <m:t> </m:t>
                        </m:r>
                      </m:e>
                    </m:nary>
                  </m:oMath>
                </a14:m>
                <a:endParaRPr lang="en-US" sz="2400" b="0" dirty="0" smtClean="0">
                  <a:latin typeface="+mn-lt"/>
                </a:endParaRPr>
              </a:p>
              <a:p>
                <a:pPr>
                  <a:spcAft>
                    <a:spcPts val="1293"/>
                  </a:spcAft>
                  <a:buSzPct val="45000"/>
                  <a:buFont typeface="Wingdings" charset="2"/>
                  <a:buChar char=""/>
                </a:pPr>
                <a:r>
                  <a:rPr lang="en-US" sz="2400" dirty="0" err="1">
                    <a:latin typeface="+mn-lt"/>
                  </a:rPr>
                  <a:t>Посчитать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это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можно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за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размер таблицы </a:t>
                </a:r>
                <a:r>
                  <a:rPr lang="en-US" sz="2400" dirty="0" smtClean="0">
                    <a:latin typeface="+mn-lt"/>
                  </a:rPr>
                  <a:t>–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𝑁𝐾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аналогично </a:t>
                </a:r>
                <a:r>
                  <a:rPr lang="en-US" sz="2400" dirty="0" err="1" smtClean="0">
                    <a:latin typeface="+mn-lt"/>
                  </a:rPr>
                  <a:t>префиксным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суммам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8254" name="Text 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601" y="1556792"/>
                <a:ext cx="8045280" cy="5079425"/>
              </a:xfrm>
              <a:prstGeom prst="rect">
                <a:avLst/>
              </a:prstGeom>
              <a:blipFill rotWithShape="1">
                <a:blip r:embed="rId4"/>
                <a:stretch>
                  <a:fillRect t="-1439" r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56" name="Object 64"/>
          <p:cNvGraphicFramePr>
            <a:graphicFrameLocks noChangeAspect="1"/>
          </p:cNvGraphicFramePr>
          <p:nvPr/>
        </p:nvGraphicFramePr>
        <p:xfrm>
          <a:off x="4263841" y="3266263"/>
          <a:ext cx="652320" cy="32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5" imgW="72360" imgH="169560" progId="">
                  <p:embed/>
                </p:oleObj>
              </mc:Choice>
              <mc:Fallback>
                <p:oleObj r:id="rId5" imgW="72360" imgH="169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841" y="3266263"/>
                        <a:ext cx="652320" cy="32691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712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4486</Words>
  <Application>Microsoft Office PowerPoint</Application>
  <PresentationFormat>On-screen Show (4:3)</PresentationFormat>
  <Paragraphs>433</Paragraphs>
  <Slides>64</Slides>
  <Notes>33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Открытая олимпиада</vt:lpstr>
      <vt:lpstr>PowerPoint Presentation</vt:lpstr>
      <vt:lpstr>PowerPoint Presentation</vt:lpstr>
      <vt:lpstr>PowerPoint Presentation</vt:lpstr>
      <vt:lpstr>Берляндолимпстрой</vt:lpstr>
      <vt:lpstr>Постановка задачи</vt:lpstr>
      <vt:lpstr>Решение на 30 баллов</vt:lpstr>
      <vt:lpstr>Решение на 60 баллов</vt:lpstr>
      <vt:lpstr>Решение на 60 баллов</vt:lpstr>
      <vt:lpstr>Решение на 100 баллов</vt:lpstr>
      <vt:lpstr>Транспортные потоки</vt:lpstr>
      <vt:lpstr>Решение на 20 баллов</vt:lpstr>
      <vt:lpstr>Решение на 20 баллов</vt:lpstr>
      <vt:lpstr>Решение на 20 баллов.</vt:lpstr>
      <vt:lpstr>Решение на 40 баллов</vt:lpstr>
      <vt:lpstr>Решение на 60 баллов</vt:lpstr>
      <vt:lpstr>Решение на 60 баллов</vt:lpstr>
      <vt:lpstr>Решение на 60 баллов</vt:lpstr>
      <vt:lpstr>Решение на 60 баллов</vt:lpstr>
      <vt:lpstr>Первое решение на 80 баллов</vt:lpstr>
      <vt:lpstr>Первое решение на 80 баллов</vt:lpstr>
      <vt:lpstr>Второе решение на 80 баллов</vt:lpstr>
      <vt:lpstr>Второе решение на 80 баллов</vt:lpstr>
      <vt:lpstr>Полное решение</vt:lpstr>
      <vt:lpstr>Полное решение</vt:lpstr>
      <vt:lpstr>Силовое поле</vt:lpstr>
      <vt:lpstr>Решение на 30 баллов</vt:lpstr>
      <vt:lpstr>Решение на 60 баллов</vt:lpstr>
      <vt:lpstr>Важное соображение</vt:lpstr>
      <vt:lpstr>Полное решение №1</vt:lpstr>
      <vt:lpstr>Полное решение №1</vt:lpstr>
      <vt:lpstr>Полное решение №1</vt:lpstr>
      <vt:lpstr>Полное решение №2</vt:lpstr>
      <vt:lpstr>Полное решение №2</vt:lpstr>
      <vt:lpstr>Полное решение №2</vt:lpstr>
      <vt:lpstr>Небольшое улучшение решения №2</vt:lpstr>
      <vt:lpstr>Соревнование по распилу</vt:lpstr>
      <vt:lpstr>Постановка задачи </vt:lpstr>
      <vt:lpstr>Некоторое наблюдение</vt:lpstr>
      <vt:lpstr>Алгоритм</vt:lpstr>
      <vt:lpstr>Доказательство корректности в случае, если N – четное</vt:lpstr>
      <vt:lpstr>Доказательство корректности в случае, если N – нечетное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Соревнование по распилу</dc:title>
  <dc:creator>meshanya</dc:creator>
  <cp:lastModifiedBy>meshanya</cp:lastModifiedBy>
  <cp:revision>43</cp:revision>
  <dcterms:created xsi:type="dcterms:W3CDTF">2013-03-08T09:43:41Z</dcterms:created>
  <dcterms:modified xsi:type="dcterms:W3CDTF">2013-03-09T12:34:35Z</dcterms:modified>
</cp:coreProperties>
</file>